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oboto"/>
      <p:regular r:id="rId21"/>
      <p:bold r:id="rId22"/>
      <p:italic r:id="rId23"/>
      <p:boldItalic r:id="rId24"/>
    </p:embeddedFont>
    <p:embeddedFont>
      <p:font typeface="Google Sans"/>
      <p:regular r:id="rId25"/>
      <p:bold r:id="rId26"/>
      <p:italic r:id="rId27"/>
      <p:boldItalic r:id="rId28"/>
    </p:embeddedFont>
    <p:embeddedFont>
      <p:font typeface="Google Sans Medium"/>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56">
          <p15:clr>
            <a:srgbClr val="A4A3A4"/>
          </p15:clr>
        </p15:guide>
        <p15:guide id="2" pos="278">
          <p15:clr>
            <a:srgbClr val="A4A3A4"/>
          </p15:clr>
        </p15:guide>
        <p15:guide id="3" pos="216">
          <p15:clr>
            <a:srgbClr val="9AA0A6"/>
          </p15:clr>
        </p15:guide>
        <p15:guide id="4" pos="576">
          <p15:clr>
            <a:srgbClr val="9AA0A6"/>
          </p15:clr>
        </p15:guide>
        <p15:guide id="5" pos="673">
          <p15:clr>
            <a:srgbClr val="9AA0A6"/>
          </p15:clr>
        </p15:guide>
        <p15:guide id="6" pos="1035">
          <p15:clr>
            <a:srgbClr val="9AA0A6"/>
          </p15:clr>
        </p15:guide>
        <p15:guide id="7" pos="1130">
          <p15:clr>
            <a:srgbClr val="9AA0A6"/>
          </p15:clr>
        </p15:guide>
        <p15:guide id="8" pos="1482">
          <p15:clr>
            <a:srgbClr val="9AA0A6"/>
          </p15:clr>
        </p15:guide>
        <p15:guide id="9" pos="1569">
          <p15:clr>
            <a:srgbClr val="9AA0A6"/>
          </p15:clr>
        </p15:guide>
        <p15:guide id="10" pos="1929">
          <p15:clr>
            <a:srgbClr val="9AA0A6"/>
          </p15:clr>
        </p15:guide>
        <p15:guide id="11" pos="2031">
          <p15:clr>
            <a:srgbClr val="9AA0A6"/>
          </p15:clr>
        </p15:guide>
        <p15:guide id="12" pos="2388">
          <p15:clr>
            <a:srgbClr val="9AA0A6"/>
          </p15:clr>
        </p15:guide>
        <p15:guide id="13" pos="2478">
          <p15:clr>
            <a:srgbClr val="9AA0A6"/>
          </p15:clr>
        </p15:guide>
        <p15:guide id="14" pos="5169">
          <p15:clr>
            <a:srgbClr val="9AA0A6"/>
          </p15:clr>
        </p15:guide>
        <p15:guide id="15" pos="5087">
          <p15:clr>
            <a:srgbClr val="9AA0A6"/>
          </p15:clr>
        </p15:guide>
        <p15:guide id="16" pos="4725">
          <p15:clr>
            <a:srgbClr val="9AA0A6"/>
          </p15:clr>
        </p15:guide>
        <p15:guide id="17" pos="5522">
          <p15:clr>
            <a:srgbClr val="9AA0A6"/>
          </p15:clr>
        </p15:guide>
        <p15:guide id="18" pos="4630">
          <p15:clr>
            <a:srgbClr val="9AA0A6"/>
          </p15:clr>
        </p15:guide>
        <p15:guide id="19" pos="4278">
          <p15:clr>
            <a:srgbClr val="9AA0A6"/>
          </p15:clr>
        </p15:guide>
        <p15:guide id="20" pos="4191">
          <p15:clr>
            <a:srgbClr val="9AA0A6"/>
          </p15:clr>
        </p15:guide>
        <p15:guide id="21" pos="3824">
          <p15:clr>
            <a:srgbClr val="9AA0A6"/>
          </p15:clr>
        </p15:guide>
        <p15:guide id="22" pos="3737">
          <p15:clr>
            <a:srgbClr val="9AA0A6"/>
          </p15:clr>
        </p15:guide>
        <p15:guide id="23" pos="2927">
          <p15:clr>
            <a:srgbClr val="9AA0A6"/>
          </p15:clr>
        </p15:guide>
        <p15:guide id="24" pos="2833">
          <p15:clr>
            <a:srgbClr val="9AA0A6"/>
          </p15:clr>
        </p15:guide>
        <p15:guide id="25" pos="3282">
          <p15:clr>
            <a:srgbClr val="9AA0A6"/>
          </p15:clr>
        </p15:guide>
        <p15:guide id="26" pos="3378">
          <p15:clr>
            <a:srgbClr val="9AA0A6"/>
          </p15:clr>
        </p15:guide>
        <p15:guide id="27" orient="horz" pos="1080">
          <p15:clr>
            <a:srgbClr val="9AA0A6"/>
          </p15:clr>
        </p15:guide>
        <p15:guide id="28" orient="horz" pos="307">
          <p15:clr>
            <a:srgbClr val="9AA0A6"/>
          </p15:clr>
        </p15:guide>
        <p15:guide id="29" orient="horz" pos="489">
          <p15:clr>
            <a:srgbClr val="9AA0A6"/>
          </p15:clr>
        </p15:guide>
        <p15:guide id="30" orient="horz" pos="588">
          <p15:clr>
            <a:srgbClr val="9AA0A6"/>
          </p15:clr>
        </p15:guide>
        <p15:guide id="31" orient="horz" pos="849">
          <p15:clr>
            <a:srgbClr val="9AA0A6"/>
          </p15:clr>
        </p15:guide>
        <p15:guide id="32" orient="horz" pos="948">
          <p15:clr>
            <a:srgbClr val="9AA0A6"/>
          </p15:clr>
        </p15:guide>
        <p15:guide id="33" orient="horz" pos="2022">
          <p15:clr>
            <a:srgbClr val="9AA0A6"/>
          </p15:clr>
        </p15:guide>
        <p15:guide id="34" orient="horz" pos="1929">
          <p15:clr>
            <a:srgbClr val="9AA0A6"/>
          </p15:clr>
        </p15:guide>
        <p15:guide id="35" orient="horz" pos="1576">
          <p15:clr>
            <a:srgbClr val="9AA0A6"/>
          </p15:clr>
        </p15:guide>
        <p15:guide id="36" orient="horz" pos="1311">
          <p15:clr>
            <a:srgbClr val="9AA0A6"/>
          </p15:clr>
        </p15:guide>
        <p15:guide id="37" orient="horz" pos="1224">
          <p15:clr>
            <a:srgbClr val="9AA0A6"/>
          </p15:clr>
        </p15:guide>
        <p15:guide id="38" orient="horz" pos="162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56" orient="horz"/>
        <p:guide pos="278"/>
        <p:guide pos="216"/>
        <p:guide pos="576"/>
        <p:guide pos="673"/>
        <p:guide pos="1035"/>
        <p:guide pos="1130"/>
        <p:guide pos="1482"/>
        <p:guide pos="1569"/>
        <p:guide pos="1929"/>
        <p:guide pos="2031"/>
        <p:guide pos="2388"/>
        <p:guide pos="2478"/>
        <p:guide pos="5169"/>
        <p:guide pos="5087"/>
        <p:guide pos="4725"/>
        <p:guide pos="5522"/>
        <p:guide pos="4630"/>
        <p:guide pos="4278"/>
        <p:guide pos="4191"/>
        <p:guide pos="3824"/>
        <p:guide pos="3737"/>
        <p:guide pos="2927"/>
        <p:guide pos="2833"/>
        <p:guide pos="3282"/>
        <p:guide pos="3378"/>
        <p:guide pos="1080" orient="horz"/>
        <p:guide pos="307" orient="horz"/>
        <p:guide pos="489" orient="horz"/>
        <p:guide pos="588" orient="horz"/>
        <p:guide pos="849" orient="horz"/>
        <p:guide pos="948" orient="horz"/>
        <p:guide pos="2022" orient="horz"/>
        <p:guide pos="1929" orient="horz"/>
        <p:guide pos="1576" orient="horz"/>
        <p:guide pos="1311" orient="horz"/>
        <p:guide pos="1224" orient="horz"/>
        <p:guide pos="162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GoogleSans-bold.fntdata"/><Relationship Id="rId25" Type="http://schemas.openxmlformats.org/officeDocument/2006/relationships/font" Target="fonts/GoogleSans-regular.fntdata"/><Relationship Id="rId28" Type="http://schemas.openxmlformats.org/officeDocument/2006/relationships/font" Target="fonts/GoogleSans-boldItalic.fntdata"/><Relationship Id="rId27" Type="http://schemas.openxmlformats.org/officeDocument/2006/relationships/font" Target="fonts/GoogleSans-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GoogleSansMedium-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GoogleSansMedium-italic.fntdata"/><Relationship Id="rId30" Type="http://schemas.openxmlformats.org/officeDocument/2006/relationships/font" Target="fonts/GoogleSansMedium-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GoogleSansMedium-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nsorflow.org/get_started/premade_estimators#overview_of_programming_with_estimators" TargetMode="External"/><Relationship Id="rId3" Type="http://schemas.openxmlformats.org/officeDocument/2006/relationships/hyperlink" Target="https://www.tensorflow.org/api_docs/python/tf/estimator/inputs/pandas_input_fn"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rojector.tensorflow.org" TargetMode="External"/><Relationship Id="rId3" Type="http://schemas.openxmlformats.org/officeDocument/2006/relationships/hyperlink" Target="https://developers.google.com/machine-learning/crash-course/embeddings/video-lecture" TargetMode="External"/><Relationship Id="rId4" Type="http://schemas.openxmlformats.org/officeDocument/2006/relationships/hyperlink" Target="https://developers.googleblog.com/2018/04/text-embedding-models-contain-bias.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i.stanford.edu/~amaas/data/sentiment/"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411c120f9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411c120f9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411c120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411c120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TensorFlow </a:t>
            </a:r>
            <a:r>
              <a:rPr lang="en" u="sng">
                <a:solidFill>
                  <a:schemeClr val="hlink"/>
                </a:solidFill>
                <a:hlinkClick r:id="rId2"/>
              </a:rPr>
              <a:t>Estimators</a:t>
            </a:r>
            <a:r>
              <a:rPr lang="en">
                <a:solidFill>
                  <a:schemeClr val="dk1"/>
                </a:solidFill>
              </a:rPr>
              <a:t> provides helper </a:t>
            </a:r>
            <a:r>
              <a:rPr lang="en" u="sng">
                <a:solidFill>
                  <a:schemeClr val="hlink"/>
                </a:solidFill>
                <a:hlinkClick r:id="rId3"/>
              </a:rPr>
              <a:t>input functions</a:t>
            </a:r>
            <a:r>
              <a:rPr lang="en">
                <a:solidFill>
                  <a:schemeClr val="dk1"/>
                </a:solidFill>
              </a:rPr>
              <a:t> to prepare the data as an input to train and test a model.</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69f52c07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69f52c07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We're using a prebuilt embedding which maps from</a:t>
            </a:r>
            <a:r>
              <a:rPr lang="en"/>
              <a:t> text to 128-dimensional embedding vectors.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 embedding is representation of the data making it possible to visualize and calculate the distance from one data point to another.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the diagram below an example sentence is transformed into a 1 dimensional (1D) vector. Once sentences are in this format, they can be plotted against other sentences to measure similarity, grammar, spelling, or in our case polarity and sentiment.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If learners would like to explore this concept further they could go to the </a:t>
            </a:r>
            <a:r>
              <a:rPr lang="en" u="sng">
                <a:solidFill>
                  <a:schemeClr val="hlink"/>
                </a:solidFill>
                <a:hlinkClick r:id="rId2"/>
              </a:rPr>
              <a:t>Embedding Projector</a:t>
            </a:r>
            <a:r>
              <a:rPr lang="en"/>
              <a:t> or </a:t>
            </a:r>
            <a:r>
              <a:rPr lang="en" u="sng">
                <a:solidFill>
                  <a:schemeClr val="hlink"/>
                </a:solidFill>
                <a:hlinkClick r:id="rId3"/>
              </a:rPr>
              <a:t>Machine Learning Crash Course Embedding module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Image from Google </a:t>
            </a:r>
            <a:r>
              <a:rPr lang="en" u="sng">
                <a:solidFill>
                  <a:schemeClr val="hlink"/>
                </a:solidFill>
                <a:hlinkClick r:id="rId4"/>
              </a:rPr>
              <a:t>https://developers.googleblog.com/2018/04/text-embedding-models-contain-bias.html</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cf1404b78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cf1404b78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TensorFlow provides pre-made estimators to simplify the process of machine learning. It's possible to program the entire graph and flow of your program. Unless you are doing novel research you can usually get high performance out of a pre-made estimator.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provides some parameters for you to experiment with but it handles the rest for you.</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hidden_units define the size of the network in each layer. 500 units in the first and 100 in the second.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a:t>
            </a:r>
            <a:r>
              <a:rPr lang="en">
                <a:solidFill>
                  <a:schemeClr val="dk1"/>
                </a:solidFill>
              </a:rPr>
              <a:t>_classes refers to the number of output classes in our case we have positive and negative.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During training the estimator is going to try various weights and bias values for the network in an effort to try and find the combination that minimizes loss (the difference between the prediction and the actual value).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learning rate defines how small a step it is going to take between the values it tries.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number of steps define how many attempts it will make at finding the optimal value.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Suppose I was attempting to guess a number you were thinking of and all you could do was provide feedback whether I was getting closer or further.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 could try and find your number by skipping by 5s (Is it 5, is it 10?). This is akin to the learning rate.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 could try this 10 times and see if I'm making progress. This is the number of steps I am taking.</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If you chose a really big number this could take a long time. In ML the difference between ideal parameters may be minute which is why you often choose a small learning rate to minimize the chance of skipping it.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You will need to weigh the tradeoffs between speed and accuracy and needs/cost of your project since you can't have both.</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cf1404b78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cf1404b78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Your results may differ. What do you think about these results?</a:t>
            </a:r>
            <a:endParaRPr/>
          </a:p>
          <a:p>
            <a:pPr indent="-298450" lvl="0" marL="457200" rtl="0" algn="l">
              <a:spcBef>
                <a:spcPts val="0"/>
              </a:spcBef>
              <a:spcAft>
                <a:spcPts val="0"/>
              </a:spcAft>
              <a:buSzPts val="1100"/>
              <a:buChar char="●"/>
            </a:pPr>
            <a:r>
              <a:rPr lang="en"/>
              <a:t>The accuracy results you are willing to tolerate will depend on your goals.</a:t>
            </a:r>
            <a:endParaRPr/>
          </a:p>
          <a:p>
            <a:pPr indent="-298450" lvl="1" marL="914400" rtl="0" algn="l">
              <a:spcBef>
                <a:spcPts val="0"/>
              </a:spcBef>
              <a:spcAft>
                <a:spcPts val="0"/>
              </a:spcAft>
              <a:buSzPts val="1100"/>
              <a:buChar char="○"/>
            </a:pPr>
            <a:r>
              <a:rPr lang="en"/>
              <a:t>Can you think of situations where you would be willing to settle for 80% accuracy? Or being wrong 1 in 5 times?</a:t>
            </a:r>
            <a:endParaRPr/>
          </a:p>
          <a:p>
            <a:pPr indent="-298450" lvl="0" marL="457200" rtl="0" algn="l">
              <a:spcBef>
                <a:spcPts val="0"/>
              </a:spcBef>
              <a:spcAft>
                <a:spcPts val="0"/>
              </a:spcAft>
              <a:buSzPts val="1100"/>
              <a:buChar char="●"/>
            </a:pPr>
            <a:r>
              <a:rPr lang="en"/>
              <a:t>The larger the difference between the training set and the test set the less useful the model is because it is said to be overfit to the training data.</a:t>
            </a:r>
            <a:endParaRPr/>
          </a:p>
          <a:p>
            <a:pPr indent="-298450" lvl="0" marL="457200" rtl="0" algn="l">
              <a:spcBef>
                <a:spcPts val="0"/>
              </a:spcBef>
              <a:spcAft>
                <a:spcPts val="0"/>
              </a:spcAft>
              <a:buSzPts val="1100"/>
              <a:buChar char="●"/>
            </a:pPr>
            <a:r>
              <a:rPr lang="en"/>
              <a:t>It's always possible to improve results:</a:t>
            </a:r>
            <a:endParaRPr/>
          </a:p>
          <a:p>
            <a:pPr indent="-298450" lvl="1" marL="914400" rtl="0" algn="l">
              <a:spcBef>
                <a:spcPts val="0"/>
              </a:spcBef>
              <a:spcAft>
                <a:spcPts val="0"/>
              </a:spcAft>
              <a:buSzPts val="1100"/>
              <a:buChar char="○"/>
            </a:pPr>
            <a:r>
              <a:rPr lang="en"/>
              <a:t>More data / training examples</a:t>
            </a:r>
            <a:endParaRPr/>
          </a:p>
          <a:p>
            <a:pPr indent="-298450" lvl="1" marL="914400" rtl="0" algn="l">
              <a:spcBef>
                <a:spcPts val="0"/>
              </a:spcBef>
              <a:spcAft>
                <a:spcPts val="0"/>
              </a:spcAft>
              <a:buSzPts val="1100"/>
              <a:buChar char="○"/>
            </a:pPr>
            <a:r>
              <a:rPr lang="en"/>
              <a:t>Changing estimator parameters</a:t>
            </a:r>
            <a:endParaRPr/>
          </a:p>
          <a:p>
            <a:pPr indent="-298450" lvl="1" marL="914400" rtl="0" algn="l">
              <a:spcBef>
                <a:spcPts val="0"/>
              </a:spcBef>
              <a:spcAft>
                <a:spcPts val="0"/>
              </a:spcAft>
              <a:buSzPts val="1100"/>
              <a:buChar char="○"/>
            </a:pPr>
            <a:r>
              <a:rPr lang="en"/>
              <a:t>Trying different models / approaches / research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time permits, allow learners time to go back and refine the estimator values (slide 11).</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469f52c07d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69f52c07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can visually check the confusion matrix to understand the distribution of misclassifications.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confusion matrix is a table that is often used to describe the performance of a classification model (or "classifier") on a set of test data for which the true values are known.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[Click to see labels added to image for further clarification]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lighter the box, the more accurate the predictions. There are only two colors because there are only two output classes.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True Negative (TN) the movie review was negative and the model classified it correctly as negative.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False Negative (FN) - the movie review was positive and the model classified it incorrectly as positive.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True Positive (TP) - the movie review was positive and the model</a:t>
            </a:r>
            <a:r>
              <a:rPr lang="en">
                <a:solidFill>
                  <a:schemeClr val="dk1"/>
                </a:solidFill>
              </a:rPr>
              <a:t> classified it correctly as positive.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False Positive (FP) - the movie review was negative and the model classified it incorrectly as positive.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Don't worry if you get them mixed up, even experts do 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[Click to show equations for accuracy]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Accuracy measure the number of correct predictions. It should not be your own indicator of a well performing model. There are other evaluation metrics like precision which measures how many items which were predicted to be true actually are true. When you dig into it they can seem very similar but it is important to measure your model in various ways so you are aware of its limitations.</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d1ebbc1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d1ebbc1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Google Sans"/>
              <a:buAutoNum type="arabicPeriod"/>
            </a:pPr>
            <a:r>
              <a:rPr lang="en">
                <a:solidFill>
                  <a:schemeClr val="dk1"/>
                </a:solidFill>
              </a:rPr>
              <a:t>Data is from the </a:t>
            </a:r>
            <a:r>
              <a:rPr b="1" lang="en" u="sng">
                <a:solidFill>
                  <a:srgbClr val="1A73E8"/>
                </a:solidFill>
                <a:hlinkClick r:id="rId2"/>
              </a:rPr>
              <a:t>Large Movie Review Dataset v1.0</a:t>
            </a:r>
            <a:r>
              <a:rPr lang="en">
                <a:solidFill>
                  <a:schemeClr val="dk1"/>
                </a:solidFill>
              </a:rPr>
              <a:t> task from Mass et al. </a:t>
            </a:r>
            <a:endParaRPr>
              <a:solidFill>
                <a:schemeClr val="dk1"/>
              </a:solidFill>
            </a:endParaRPr>
          </a:p>
          <a:p>
            <a:pPr indent="-298450" lvl="0" marL="457200" rtl="0" algn="l">
              <a:lnSpc>
                <a:spcPct val="100000"/>
              </a:lnSpc>
              <a:spcBef>
                <a:spcPts val="1000"/>
              </a:spcBef>
              <a:spcAft>
                <a:spcPts val="0"/>
              </a:spcAft>
              <a:buClr>
                <a:schemeClr val="dk1"/>
              </a:buClr>
              <a:buSzPts val="1100"/>
              <a:buFont typeface="Arial"/>
              <a:buAutoNum type="arabicPeriod"/>
            </a:pPr>
            <a:r>
              <a:rPr lang="en">
                <a:solidFill>
                  <a:schemeClr val="dk1"/>
                </a:solidFill>
              </a:rPr>
              <a:t>The dataset consists of IMDB movie reviews labeled by sentiment from 1 to 10. </a:t>
            </a:r>
            <a:endParaRPr>
              <a:solidFill>
                <a:schemeClr val="dk1"/>
              </a:solidFill>
            </a:endParaRPr>
          </a:p>
          <a:p>
            <a:pPr indent="-298450" lvl="0" marL="457200" rtl="0" algn="l">
              <a:lnSpc>
                <a:spcPct val="100000"/>
              </a:lnSpc>
              <a:spcBef>
                <a:spcPts val="1000"/>
              </a:spcBef>
              <a:spcAft>
                <a:spcPts val="0"/>
              </a:spcAft>
              <a:buClr>
                <a:schemeClr val="dk1"/>
              </a:buClr>
              <a:buSzPts val="1100"/>
              <a:buFont typeface="Arial"/>
              <a:buAutoNum type="arabicPeriod"/>
            </a:pPr>
            <a:r>
              <a:rPr lang="en">
                <a:solidFill>
                  <a:schemeClr val="dk1"/>
                </a:solidFill>
              </a:rPr>
              <a:t>The task is to label the reviews as negative or positive.</a:t>
            </a:r>
            <a:endParaRPr>
              <a:solidFill>
                <a:schemeClr val="dk1"/>
              </a:solidFill>
            </a:endParaRPr>
          </a:p>
          <a:p>
            <a:pPr indent="0" lvl="0" marL="0" rtl="0" algn="l">
              <a:lnSpc>
                <a:spcPct val="100000"/>
              </a:lnSpc>
              <a:spcBef>
                <a:spcPts val="1000"/>
              </a:spcBef>
              <a:spcAft>
                <a:spcPts val="1600"/>
              </a:spcAft>
              <a:buNone/>
            </a:pPr>
            <a:r>
              <a:rPr lang="en">
                <a:solidFill>
                  <a:schemeClr val="dk1"/>
                </a:solidFill>
              </a:rPr>
              <a:t>Rather than train a model from scratch, we're going to reuse a model built for text classification. This allows you to focus on this specific task rather than spending the effort to recreate a high-quality text classification model.</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cf1404b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cf1404b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jump into the code!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Go to the exercise notebook</a:t>
            </a:r>
            <a:endParaRPr/>
          </a:p>
          <a:p>
            <a:pPr indent="-298450" lvl="0" marL="457200" rtl="0" algn="l">
              <a:spcBef>
                <a:spcPts val="0"/>
              </a:spcBef>
              <a:spcAft>
                <a:spcPts val="0"/>
              </a:spcAft>
              <a:buSzPts val="1100"/>
              <a:buAutoNum type="arabicPeriod"/>
            </a:pPr>
            <a:r>
              <a:rPr lang="en"/>
              <a:t>Open the exercise in Colab, a browser based notebook for running code in the cloud without needing to setup your computer.</a:t>
            </a:r>
            <a:endParaRPr/>
          </a:p>
          <a:p>
            <a:pPr indent="-298450" lvl="0" marL="457200" rtl="0" algn="l">
              <a:spcBef>
                <a:spcPts val="0"/>
              </a:spcBef>
              <a:spcAft>
                <a:spcPts val="0"/>
              </a:spcAft>
              <a:buSzPts val="1100"/>
              <a:buAutoNum type="arabicPeriod"/>
            </a:pPr>
            <a:r>
              <a:rPr lang="en"/>
              <a:t>Sign into your Google account</a:t>
            </a:r>
            <a:r>
              <a:rPr lang="en"/>
              <a:t> (if it is their own account they can save the notebook in Drive to refer to later)</a:t>
            </a:r>
            <a:endParaRPr/>
          </a:p>
          <a:p>
            <a:pPr indent="-298450" lvl="0" marL="457200" rtl="0" algn="l">
              <a:spcBef>
                <a:spcPts val="0"/>
              </a:spcBef>
              <a:spcAft>
                <a:spcPts val="0"/>
              </a:spcAft>
              <a:buSzPts val="1100"/>
              <a:buAutoNum type="arabicPeriod"/>
            </a:pPr>
            <a:r>
              <a:rPr lang="en"/>
              <a:t>Activate the cloud-based runtime so you can run code in the cloud rather than setting up your machine</a:t>
            </a:r>
            <a:endParaRPr/>
          </a:p>
          <a:p>
            <a:pPr indent="-298450" lvl="0" marL="457200" rtl="0" algn="l">
              <a:spcBef>
                <a:spcPts val="0"/>
              </a:spcBef>
              <a:spcAft>
                <a:spcPts val="0"/>
              </a:spcAft>
              <a:buSzPts val="1100"/>
              <a:buAutoNum type="arabicPeriod"/>
            </a:pPr>
            <a:r>
              <a:rPr lang="en"/>
              <a:t>Run the code in a cell by clicking on the play/triangle button.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cf1404b7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cf1404b7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cf1404b78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cf1404b78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TF-Hub, a library for reusing machine learning models. By reusing a model, it's possible to train a model with a smaller dataset, improve generalization, and speed up training. Applying the learnings from a model to a new task is known as transfer learning.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69f52c07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69f52c07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First we will need to process the raw data and structure it in a way that is useful for us to explore the data as well as train a model.</a:t>
            </a:r>
            <a:endParaRPr sz="1200">
              <a:solidFill>
                <a:schemeClr val="dk1"/>
              </a:solidFill>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cf1404b78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cf1404b78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cf1404b78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cf1404b78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This code loading the files from the database and processing it.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What do you see when you run this?</a:t>
            </a:r>
            <a:endParaRPr sz="1200">
              <a:solidFill>
                <a:schemeClr val="dk1"/>
              </a:solidFill>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552561dba_0_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4552561dba_0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Take a look at some of the reviews, what do you think the purpose is of ‘sentiment’ and  ‘polarity’?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Sentiment is the strength of the emotion. For example furious vs annoyed or happy vs elated.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Polarity indicates whether the text is positive (1) or negative (0).</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1">
  <p:cSld name="SECTION_HEADER_3">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6636" l="0" r="20911" t="24373"/>
          <a:stretch/>
        </p:blipFill>
        <p:spPr>
          <a:xfrm>
            <a:off x="4360400" y="-30925"/>
            <a:ext cx="4783600" cy="5174427"/>
          </a:xfrm>
          <a:prstGeom prst="rect">
            <a:avLst/>
          </a:prstGeom>
          <a:noFill/>
          <a:ln>
            <a:noFill/>
          </a:ln>
        </p:spPr>
      </p:pic>
      <p:pic>
        <p:nvPicPr>
          <p:cNvPr id="10" name="Google Shape;10;p2"/>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11" name="Google Shape;11;p2"/>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 name="Google Shape;12;p2"/>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_1_2_2_1">
    <p:spTree>
      <p:nvGrpSpPr>
        <p:cNvPr id="52" name="Shape 52"/>
        <p:cNvGrpSpPr/>
        <p:nvPr/>
      </p:nvGrpSpPr>
      <p:grpSpPr>
        <a:xfrm>
          <a:off x="0" y="0"/>
          <a:ext cx="0" cy="0"/>
          <a:chOff x="0" y="0"/>
          <a:chExt cx="0" cy="0"/>
        </a:xfrm>
      </p:grpSpPr>
      <p:pic>
        <p:nvPicPr>
          <p:cNvPr id="53" name="Google Shape;53;p11"/>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
        <p:nvSpPr>
          <p:cNvPr id="54" name="Google Shape;54;p11"/>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TITLE_1_2_2_1_1">
    <p:spTree>
      <p:nvGrpSpPr>
        <p:cNvPr id="55" name="Shape 55"/>
        <p:cNvGrpSpPr/>
        <p:nvPr/>
      </p:nvGrpSpPr>
      <p:grpSpPr>
        <a:xfrm>
          <a:off x="0" y="0"/>
          <a:ext cx="0" cy="0"/>
          <a:chOff x="0" y="0"/>
          <a:chExt cx="0" cy="0"/>
        </a:xfrm>
      </p:grpSpPr>
      <p:pic>
        <p:nvPicPr>
          <p:cNvPr id="56" name="Google Shape;56;p12"/>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Background">
  <p:cSld name="TITLE_1_2_2_1_1_1">
    <p:bg>
      <p:bgPr>
        <a:solidFill>
          <a:srgbClr val="000000"/>
        </a:solidFill>
      </p:bgPr>
    </p:bg>
    <p:spTree>
      <p:nvGrpSpPr>
        <p:cNvPr id="57" name="Shape 57"/>
        <p:cNvGrpSpPr/>
        <p:nvPr/>
      </p:nvGrpSpPr>
      <p:grpSpPr>
        <a:xfrm>
          <a:off x="0" y="0"/>
          <a:ext cx="0" cy="0"/>
          <a:chOff x="0" y="0"/>
          <a:chExt cx="0" cy="0"/>
        </a:xfrm>
      </p:grpSpPr>
      <p:pic>
        <p:nvPicPr>
          <p:cNvPr id="58" name="Google Shape;58;p13"/>
          <p:cNvPicPr preferRelativeResize="0"/>
          <p:nvPr/>
        </p:nvPicPr>
        <p:blipFill rotWithShape="1">
          <a:blip r:embed="rId2">
            <a:alphaModFix/>
          </a:blip>
          <a:srcRect b="36163" l="0" r="0" t="29027"/>
          <a:stretch/>
        </p:blipFill>
        <p:spPr>
          <a:xfrm>
            <a:off x="8142925" y="129001"/>
            <a:ext cx="824649" cy="2923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slide, Light">
  <p:cSld name="TITLE_3">
    <p:spTree>
      <p:nvGrpSpPr>
        <p:cNvPr id="59" name="Shape 59"/>
        <p:cNvGrpSpPr/>
        <p:nvPr/>
      </p:nvGrpSpPr>
      <p:grpSpPr>
        <a:xfrm>
          <a:off x="0" y="0"/>
          <a:ext cx="0" cy="0"/>
          <a:chOff x="0" y="0"/>
          <a:chExt cx="0" cy="0"/>
        </a:xfrm>
      </p:grpSpPr>
      <p:sp>
        <p:nvSpPr>
          <p:cNvPr id="60" name="Google Shape;60;p14"/>
          <p:cNvSpPr txBox="1"/>
          <p:nvPr>
            <p:ph type="ctrTitle"/>
          </p:nvPr>
        </p:nvSpPr>
        <p:spPr>
          <a:xfrm>
            <a:off x="342038" y="1545450"/>
            <a:ext cx="8460000" cy="2052600"/>
          </a:xfrm>
          <a:prstGeom prst="rect">
            <a:avLst/>
          </a:prstGeom>
          <a:noFill/>
          <a:ln>
            <a:noFill/>
          </a:ln>
        </p:spPr>
        <p:txBody>
          <a:bodyPr anchorCtr="0" anchor="ctr" bIns="22850" lIns="22850" spcFirstLastPara="1" rIns="22850" wrap="square" tIns="22850">
            <a:noAutofit/>
          </a:bodyPr>
          <a:lstStyle>
            <a:lvl1pPr lvl="0" rtl="0" algn="ctr">
              <a:spcBef>
                <a:spcPts val="0"/>
              </a:spcBef>
              <a:spcAft>
                <a:spcPts val="0"/>
              </a:spcAft>
              <a:buSzPts val="3600"/>
              <a:buFont typeface="Google Sans Medium"/>
              <a:buChar char="●"/>
              <a:defRPr sz="3600">
                <a:latin typeface="Google Sans Medium"/>
                <a:ea typeface="Google Sans Medium"/>
                <a:cs typeface="Google Sans Medium"/>
                <a:sym typeface="Google Sans Medium"/>
              </a:defRPr>
            </a:lvl1pPr>
            <a:lvl2pPr lvl="1"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2pPr>
            <a:lvl3pPr lvl="2"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3pPr>
            <a:lvl4pPr lvl="3"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4pPr>
            <a:lvl5pPr lvl="4"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5pPr>
            <a:lvl6pPr lvl="5"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6pPr>
            <a:lvl7pPr lvl="6"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7pPr>
            <a:lvl8pPr lvl="7"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8pPr>
            <a:lvl9pPr lvl="8"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9pPr>
          </a:lstStyle>
          <a:p/>
        </p:txBody>
      </p:sp>
      <p:pic>
        <p:nvPicPr>
          <p:cNvPr id="61" name="Google Shape;61;p14"/>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extLst>
    <p:ext uri="{DCECCB84-F9BA-43D5-87BE-67443E8EF086}">
      <p15:sldGuideLst>
        <p15:guide id="1" orient="horz" pos="3024">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1">
  <p:cSld name="SECTION_HEADER_3">
    <p:spTree>
      <p:nvGrpSpPr>
        <p:cNvPr id="65" name="Shape 65"/>
        <p:cNvGrpSpPr/>
        <p:nvPr/>
      </p:nvGrpSpPr>
      <p:grpSpPr>
        <a:xfrm>
          <a:off x="0" y="0"/>
          <a:ext cx="0" cy="0"/>
          <a:chOff x="0" y="0"/>
          <a:chExt cx="0" cy="0"/>
        </a:xfrm>
      </p:grpSpPr>
      <p:pic>
        <p:nvPicPr>
          <p:cNvPr id="66" name="Google Shape;66;p16"/>
          <p:cNvPicPr preferRelativeResize="0"/>
          <p:nvPr/>
        </p:nvPicPr>
        <p:blipFill rotWithShape="1">
          <a:blip r:embed="rId2">
            <a:alphaModFix/>
          </a:blip>
          <a:srcRect b="6636" l="0" r="20911" t="24373"/>
          <a:stretch/>
        </p:blipFill>
        <p:spPr>
          <a:xfrm>
            <a:off x="4360400" y="-30925"/>
            <a:ext cx="4783600" cy="5174427"/>
          </a:xfrm>
          <a:prstGeom prst="rect">
            <a:avLst/>
          </a:prstGeom>
          <a:noFill/>
          <a:ln>
            <a:noFill/>
          </a:ln>
        </p:spPr>
      </p:pic>
      <p:pic>
        <p:nvPicPr>
          <p:cNvPr id="67" name="Google Shape;67;p16"/>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68" name="Google Shape;68;p16"/>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6"/>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2">
  <p:cSld name="SECTION_HEADER_3_2">
    <p:spTree>
      <p:nvGrpSpPr>
        <p:cNvPr id="70" name="Shape 70"/>
        <p:cNvGrpSpPr/>
        <p:nvPr/>
      </p:nvGrpSpPr>
      <p:grpSpPr>
        <a:xfrm>
          <a:off x="0" y="0"/>
          <a:ext cx="0" cy="0"/>
          <a:chOff x="0" y="0"/>
          <a:chExt cx="0" cy="0"/>
        </a:xfrm>
      </p:grpSpPr>
      <p:pic>
        <p:nvPicPr>
          <p:cNvPr id="71" name="Google Shape;71;p17"/>
          <p:cNvPicPr preferRelativeResize="0"/>
          <p:nvPr/>
        </p:nvPicPr>
        <p:blipFill rotWithShape="1">
          <a:blip r:embed="rId2">
            <a:alphaModFix/>
          </a:blip>
          <a:srcRect b="49869" l="0" r="41619" t="0"/>
          <a:stretch/>
        </p:blipFill>
        <p:spPr>
          <a:xfrm>
            <a:off x="3314875" y="973200"/>
            <a:ext cx="5829123" cy="4170298"/>
          </a:xfrm>
          <a:prstGeom prst="rect">
            <a:avLst/>
          </a:prstGeom>
          <a:noFill/>
          <a:ln>
            <a:noFill/>
          </a:ln>
        </p:spPr>
      </p:pic>
      <p:sp>
        <p:nvSpPr>
          <p:cNvPr id="72" name="Google Shape;72;p17"/>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3" name="Google Shape;73;p17"/>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74" name="Google Shape;74;p17"/>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3">
  <p:cSld name="SECTION_HEADER_3_2_1">
    <p:spTree>
      <p:nvGrpSpPr>
        <p:cNvPr id="75" name="Shape 75"/>
        <p:cNvGrpSpPr/>
        <p:nvPr/>
      </p:nvGrpSpPr>
      <p:grpSpPr>
        <a:xfrm>
          <a:off x="0" y="0"/>
          <a:ext cx="0" cy="0"/>
          <a:chOff x="0" y="0"/>
          <a:chExt cx="0" cy="0"/>
        </a:xfrm>
      </p:grpSpPr>
      <p:pic>
        <p:nvPicPr>
          <p:cNvPr id="76" name="Google Shape;76;p18"/>
          <p:cNvPicPr preferRelativeResize="0"/>
          <p:nvPr/>
        </p:nvPicPr>
        <p:blipFill rotWithShape="1">
          <a:blip r:embed="rId2">
            <a:alphaModFix/>
          </a:blip>
          <a:srcRect b="-3798" l="0" r="34819" t="-1420"/>
          <a:stretch/>
        </p:blipFill>
        <p:spPr>
          <a:xfrm>
            <a:off x="4505775" y="197154"/>
            <a:ext cx="4638225" cy="4589450"/>
          </a:xfrm>
          <a:prstGeom prst="rect">
            <a:avLst/>
          </a:prstGeom>
          <a:noFill/>
          <a:ln>
            <a:noFill/>
          </a:ln>
        </p:spPr>
      </p:pic>
      <p:sp>
        <p:nvSpPr>
          <p:cNvPr id="77" name="Google Shape;77;p18"/>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8" name="Google Shape;78;p18"/>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79" name="Google Shape;79;p18"/>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1" type="tx">
  <p:cSld name="TITLE_AND_BODY">
    <p:bg>
      <p:bgPr>
        <a:solidFill>
          <a:srgbClr val="F8F9FA"/>
        </a:solidFill>
      </p:bgPr>
    </p:bg>
    <p:spTree>
      <p:nvGrpSpPr>
        <p:cNvPr id="80" name="Shape 80"/>
        <p:cNvGrpSpPr/>
        <p:nvPr/>
      </p:nvGrpSpPr>
      <p:grpSpPr>
        <a:xfrm>
          <a:off x="0" y="0"/>
          <a:ext cx="0" cy="0"/>
          <a:chOff x="0" y="0"/>
          <a:chExt cx="0" cy="0"/>
        </a:xfrm>
      </p:grpSpPr>
      <p:pic>
        <p:nvPicPr>
          <p:cNvPr id="81" name="Google Shape;81;p19"/>
          <p:cNvPicPr preferRelativeResize="0"/>
          <p:nvPr/>
        </p:nvPicPr>
        <p:blipFill rotWithShape="1">
          <a:blip r:embed="rId2">
            <a:alphaModFix/>
          </a:blip>
          <a:srcRect b="64406" l="-1041" r="3745" t="-3192"/>
          <a:stretch/>
        </p:blipFill>
        <p:spPr>
          <a:xfrm rot="10800000">
            <a:off x="615195" y="0"/>
            <a:ext cx="2321350" cy="925400"/>
          </a:xfrm>
          <a:prstGeom prst="rect">
            <a:avLst/>
          </a:prstGeom>
          <a:noFill/>
          <a:ln>
            <a:noFill/>
          </a:ln>
        </p:spPr>
      </p:pic>
      <p:sp>
        <p:nvSpPr>
          <p:cNvPr id="82" name="Google Shape;82;p19"/>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 name="Google Shape;83;p19"/>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84" name="Google Shape;84;p19"/>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2">
  <p:cSld name="TITLE_AND_BODY_4">
    <p:bg>
      <p:bgPr>
        <a:solidFill>
          <a:srgbClr val="F8F9FA"/>
        </a:solidFill>
      </p:bgPr>
    </p:bg>
    <p:spTree>
      <p:nvGrpSpPr>
        <p:cNvPr id="85" name="Shape 85"/>
        <p:cNvGrpSpPr/>
        <p:nvPr/>
      </p:nvGrpSpPr>
      <p:grpSpPr>
        <a:xfrm>
          <a:off x="0" y="0"/>
          <a:ext cx="0" cy="0"/>
          <a:chOff x="0" y="0"/>
          <a:chExt cx="0" cy="0"/>
        </a:xfrm>
      </p:grpSpPr>
      <p:pic>
        <p:nvPicPr>
          <p:cNvPr id="86" name="Google Shape;86;p20"/>
          <p:cNvPicPr preferRelativeResize="0"/>
          <p:nvPr/>
        </p:nvPicPr>
        <p:blipFill rotWithShape="1">
          <a:blip r:embed="rId2">
            <a:alphaModFix/>
          </a:blip>
          <a:srcRect b="0" l="6331" r="0" t="44586"/>
          <a:stretch/>
        </p:blipFill>
        <p:spPr>
          <a:xfrm>
            <a:off x="0" y="0"/>
            <a:ext cx="2431776" cy="1220349"/>
          </a:xfrm>
          <a:prstGeom prst="rect">
            <a:avLst/>
          </a:prstGeom>
          <a:noFill/>
          <a:ln>
            <a:noFill/>
          </a:ln>
        </p:spPr>
      </p:pic>
      <p:sp>
        <p:nvSpPr>
          <p:cNvPr id="87" name="Google Shape;87;p20"/>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 name="Google Shape;88;p20"/>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89" name="Google Shape;89;p20"/>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3">
  <p:cSld name="TITLE_AND_BODY_3">
    <p:bg>
      <p:bgPr>
        <a:solidFill>
          <a:srgbClr val="F8F9FA"/>
        </a:solidFill>
      </p:bgPr>
    </p:bg>
    <p:spTree>
      <p:nvGrpSpPr>
        <p:cNvPr id="90" name="Shape 90"/>
        <p:cNvGrpSpPr/>
        <p:nvPr/>
      </p:nvGrpSpPr>
      <p:grpSpPr>
        <a:xfrm>
          <a:off x="0" y="0"/>
          <a:ext cx="0" cy="0"/>
          <a:chOff x="0" y="0"/>
          <a:chExt cx="0" cy="0"/>
        </a:xfrm>
      </p:grpSpPr>
      <p:pic>
        <p:nvPicPr>
          <p:cNvPr id="91" name="Google Shape;91;p21"/>
          <p:cNvPicPr preferRelativeResize="0"/>
          <p:nvPr/>
        </p:nvPicPr>
        <p:blipFill>
          <a:blip r:embed="rId2">
            <a:alphaModFix/>
          </a:blip>
          <a:stretch>
            <a:fillRect/>
          </a:stretch>
        </p:blipFill>
        <p:spPr>
          <a:xfrm>
            <a:off x="39775" y="66250"/>
            <a:ext cx="2008061" cy="1247951"/>
          </a:xfrm>
          <a:prstGeom prst="rect">
            <a:avLst/>
          </a:prstGeom>
          <a:noFill/>
          <a:ln>
            <a:noFill/>
          </a:ln>
        </p:spPr>
      </p:pic>
      <p:sp>
        <p:nvSpPr>
          <p:cNvPr id="92" name="Google Shape;92;p21"/>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3" name="Google Shape;93;p21"/>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94" name="Google Shape;94;p21"/>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2">
  <p:cSld name="SECTION_HEADER_3_2">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49869" l="0" r="41619" t="0"/>
          <a:stretch/>
        </p:blipFill>
        <p:spPr>
          <a:xfrm>
            <a:off x="3314875" y="973200"/>
            <a:ext cx="5829123" cy="4170298"/>
          </a:xfrm>
          <a:prstGeom prst="rect">
            <a:avLst/>
          </a:prstGeom>
          <a:noFill/>
          <a:ln>
            <a:noFill/>
          </a:ln>
        </p:spPr>
      </p:pic>
      <p:sp>
        <p:nvSpPr>
          <p:cNvPr id="15" name="Google Shape;15;p3"/>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 name="Google Shape;16;p3"/>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17" name="Google Shape;17;p3"/>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ge Title and Text">
  <p:cSld name="TITLE_AND_BODY_1">
    <p:bg>
      <p:bgPr>
        <a:noFill/>
      </p:bgPr>
    </p:bg>
    <p:spTree>
      <p:nvGrpSpPr>
        <p:cNvPr id="95" name="Shape 95"/>
        <p:cNvGrpSpPr/>
        <p:nvPr/>
      </p:nvGrpSpPr>
      <p:grpSpPr>
        <a:xfrm>
          <a:off x="0" y="0"/>
          <a:ext cx="0" cy="0"/>
          <a:chOff x="0" y="0"/>
          <a:chExt cx="0" cy="0"/>
        </a:xfrm>
      </p:grpSpPr>
      <p:sp>
        <p:nvSpPr>
          <p:cNvPr id="96" name="Google Shape;96;p22"/>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 name="Google Shape;97;p22"/>
          <p:cNvSpPr txBox="1"/>
          <p:nvPr>
            <p:ph idx="1" type="subTitle"/>
          </p:nvPr>
        </p:nvSpPr>
        <p:spPr>
          <a:xfrm>
            <a:off x="591450" y="1020025"/>
            <a:ext cx="7744500" cy="33789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sz="18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98" name="Google Shape;98;p22"/>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itle and Text 1/3" type="blank">
  <p:cSld name="BLANK">
    <p:spTree>
      <p:nvGrpSpPr>
        <p:cNvPr id="99" name="Shape 99"/>
        <p:cNvGrpSpPr/>
        <p:nvPr/>
      </p:nvGrpSpPr>
      <p:grpSpPr>
        <a:xfrm>
          <a:off x="0" y="0"/>
          <a:ext cx="0" cy="0"/>
          <a:chOff x="0" y="0"/>
          <a:chExt cx="0" cy="0"/>
        </a:xfrm>
      </p:grpSpPr>
      <p:sp>
        <p:nvSpPr>
          <p:cNvPr id="100" name="Google Shape;100;p23"/>
          <p:cNvSpPr/>
          <p:nvPr/>
        </p:nvSpPr>
        <p:spPr>
          <a:xfrm>
            <a:off x="2905275" y="0"/>
            <a:ext cx="62388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3"/>
          <p:cNvSpPr txBox="1"/>
          <p:nvPr>
            <p:ph type="title"/>
          </p:nvPr>
        </p:nvSpPr>
        <p:spPr>
          <a:xfrm>
            <a:off x="417673" y="341875"/>
            <a:ext cx="22350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 name="Google Shape;102;p23"/>
          <p:cNvSpPr txBox="1"/>
          <p:nvPr>
            <p:ph idx="1" type="subTitle"/>
          </p:nvPr>
        </p:nvSpPr>
        <p:spPr>
          <a:xfrm>
            <a:off x="587148" y="835792"/>
            <a:ext cx="2235000" cy="35631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103" name="Google Shape;103;p23"/>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itle and Text 1/2">
  <p:cSld name="BLANK_1">
    <p:spTree>
      <p:nvGrpSpPr>
        <p:cNvPr id="104" name="Shape 104"/>
        <p:cNvGrpSpPr/>
        <p:nvPr/>
      </p:nvGrpSpPr>
      <p:grpSpPr>
        <a:xfrm>
          <a:off x="0" y="0"/>
          <a:ext cx="0" cy="0"/>
          <a:chOff x="0" y="0"/>
          <a:chExt cx="0" cy="0"/>
        </a:xfrm>
      </p:grpSpPr>
      <p:sp>
        <p:nvSpPr>
          <p:cNvPr id="105" name="Google Shape;105;p24"/>
          <p:cNvSpPr/>
          <p:nvPr/>
        </p:nvSpPr>
        <p:spPr>
          <a:xfrm>
            <a:off x="4572000" y="0"/>
            <a:ext cx="45720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4"/>
          <p:cNvSpPr txBox="1"/>
          <p:nvPr>
            <p:ph type="title"/>
          </p:nvPr>
        </p:nvSpPr>
        <p:spPr>
          <a:xfrm>
            <a:off x="417677" y="341875"/>
            <a:ext cx="38079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24"/>
          <p:cNvSpPr txBox="1"/>
          <p:nvPr>
            <p:ph idx="1" type="subTitle"/>
          </p:nvPr>
        </p:nvSpPr>
        <p:spPr>
          <a:xfrm>
            <a:off x="570075" y="835794"/>
            <a:ext cx="3807900" cy="35631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108" name="Google Shape;108;p24"/>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_1_2_2_1">
    <p:spTree>
      <p:nvGrpSpPr>
        <p:cNvPr id="109" name="Shape 109"/>
        <p:cNvGrpSpPr/>
        <p:nvPr/>
      </p:nvGrpSpPr>
      <p:grpSpPr>
        <a:xfrm>
          <a:off x="0" y="0"/>
          <a:ext cx="0" cy="0"/>
          <a:chOff x="0" y="0"/>
          <a:chExt cx="0" cy="0"/>
        </a:xfrm>
      </p:grpSpPr>
      <p:pic>
        <p:nvPicPr>
          <p:cNvPr id="110" name="Google Shape;110;p25"/>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
        <p:nvSpPr>
          <p:cNvPr id="111" name="Google Shape;111;p25"/>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TITLE_1_2_2_1_1">
    <p:spTree>
      <p:nvGrpSpPr>
        <p:cNvPr id="112" name="Shape 112"/>
        <p:cNvGrpSpPr/>
        <p:nvPr/>
      </p:nvGrpSpPr>
      <p:grpSpPr>
        <a:xfrm>
          <a:off x="0" y="0"/>
          <a:ext cx="0" cy="0"/>
          <a:chOff x="0" y="0"/>
          <a:chExt cx="0" cy="0"/>
        </a:xfrm>
      </p:grpSpPr>
      <p:pic>
        <p:nvPicPr>
          <p:cNvPr id="113" name="Google Shape;113;p26"/>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Background">
  <p:cSld name="TITLE_1_2_2_1_1_1">
    <p:bg>
      <p:bgPr>
        <a:solidFill>
          <a:srgbClr val="000000"/>
        </a:solidFill>
      </p:bgPr>
    </p:bg>
    <p:spTree>
      <p:nvGrpSpPr>
        <p:cNvPr id="114" name="Shape 114"/>
        <p:cNvGrpSpPr/>
        <p:nvPr/>
      </p:nvGrpSpPr>
      <p:grpSpPr>
        <a:xfrm>
          <a:off x="0" y="0"/>
          <a:ext cx="0" cy="0"/>
          <a:chOff x="0" y="0"/>
          <a:chExt cx="0" cy="0"/>
        </a:xfrm>
      </p:grpSpPr>
      <p:pic>
        <p:nvPicPr>
          <p:cNvPr id="115" name="Google Shape;115;p27"/>
          <p:cNvPicPr preferRelativeResize="0"/>
          <p:nvPr/>
        </p:nvPicPr>
        <p:blipFill rotWithShape="1">
          <a:blip r:embed="rId2">
            <a:alphaModFix/>
          </a:blip>
          <a:srcRect b="36163" l="0" r="0" t="29027"/>
          <a:stretch/>
        </p:blipFill>
        <p:spPr>
          <a:xfrm>
            <a:off x="8142925" y="129001"/>
            <a:ext cx="824649" cy="29232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Background 1">
  <p:cSld name="TITLE_1_2_2_1_1_1_1">
    <p:bg>
      <p:bgPr>
        <a:solidFill>
          <a:srgbClr val="000000"/>
        </a:solidFill>
      </p:bgPr>
    </p:bg>
    <p:spTree>
      <p:nvGrpSpPr>
        <p:cNvPr id="116" name="Shape 116"/>
        <p:cNvGrpSpPr/>
        <p:nvPr/>
      </p:nvGrpSpPr>
      <p:grpSpPr>
        <a:xfrm>
          <a:off x="0" y="0"/>
          <a:ext cx="0" cy="0"/>
          <a:chOff x="0" y="0"/>
          <a:chExt cx="0" cy="0"/>
        </a:xfrm>
      </p:grpSpPr>
      <p:pic>
        <p:nvPicPr>
          <p:cNvPr id="117" name="Google Shape;117;p28"/>
          <p:cNvPicPr preferRelativeResize="0"/>
          <p:nvPr/>
        </p:nvPicPr>
        <p:blipFill rotWithShape="1">
          <a:blip r:embed="rId2">
            <a:alphaModFix/>
          </a:blip>
          <a:srcRect b="36163" l="0" r="0" t="29027"/>
          <a:stretch/>
        </p:blipFill>
        <p:spPr>
          <a:xfrm>
            <a:off x="8142925" y="129001"/>
            <a:ext cx="824649" cy="2923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3">
  <p:cSld name="SECTION_HEADER_3_2_1">
    <p:spTree>
      <p:nvGrpSpPr>
        <p:cNvPr id="18" name="Shape 18"/>
        <p:cNvGrpSpPr/>
        <p:nvPr/>
      </p:nvGrpSpPr>
      <p:grpSpPr>
        <a:xfrm>
          <a:off x="0" y="0"/>
          <a:ext cx="0" cy="0"/>
          <a:chOff x="0" y="0"/>
          <a:chExt cx="0" cy="0"/>
        </a:xfrm>
      </p:grpSpPr>
      <p:pic>
        <p:nvPicPr>
          <p:cNvPr id="19" name="Google Shape;19;p4"/>
          <p:cNvPicPr preferRelativeResize="0"/>
          <p:nvPr/>
        </p:nvPicPr>
        <p:blipFill rotWithShape="1">
          <a:blip r:embed="rId2">
            <a:alphaModFix/>
          </a:blip>
          <a:srcRect b="-3798" l="0" r="34819" t="-1420"/>
          <a:stretch/>
        </p:blipFill>
        <p:spPr>
          <a:xfrm>
            <a:off x="4505775" y="197154"/>
            <a:ext cx="4638225" cy="4589450"/>
          </a:xfrm>
          <a:prstGeom prst="rect">
            <a:avLst/>
          </a:prstGeom>
          <a:noFill/>
          <a:ln>
            <a:noFill/>
          </a:ln>
        </p:spPr>
      </p:pic>
      <p:sp>
        <p:nvSpPr>
          <p:cNvPr id="20" name="Google Shape;20;p4"/>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 name="Google Shape;21;p4"/>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22" name="Google Shape;22;p4"/>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1" type="tx">
  <p:cSld name="TITLE_AND_BODY">
    <p:bg>
      <p:bgPr>
        <a:solidFill>
          <a:srgbClr val="F8F9FA"/>
        </a:solidFill>
      </p:bgPr>
    </p:bg>
    <p:spTree>
      <p:nvGrpSpPr>
        <p:cNvPr id="23" name="Shape 23"/>
        <p:cNvGrpSpPr/>
        <p:nvPr/>
      </p:nvGrpSpPr>
      <p:grpSpPr>
        <a:xfrm>
          <a:off x="0" y="0"/>
          <a:ext cx="0" cy="0"/>
          <a:chOff x="0" y="0"/>
          <a:chExt cx="0" cy="0"/>
        </a:xfrm>
      </p:grpSpPr>
      <p:pic>
        <p:nvPicPr>
          <p:cNvPr id="24" name="Google Shape;24;p5"/>
          <p:cNvPicPr preferRelativeResize="0"/>
          <p:nvPr/>
        </p:nvPicPr>
        <p:blipFill rotWithShape="1">
          <a:blip r:embed="rId2">
            <a:alphaModFix/>
          </a:blip>
          <a:srcRect b="64406" l="-1041" r="3745" t="-3192"/>
          <a:stretch/>
        </p:blipFill>
        <p:spPr>
          <a:xfrm rot="10800000">
            <a:off x="615195" y="0"/>
            <a:ext cx="2321350" cy="925400"/>
          </a:xfrm>
          <a:prstGeom prst="rect">
            <a:avLst/>
          </a:prstGeom>
          <a:noFill/>
          <a:ln>
            <a:noFill/>
          </a:ln>
        </p:spPr>
      </p:pic>
      <p:sp>
        <p:nvSpPr>
          <p:cNvPr id="25" name="Google Shape;25;p5"/>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 name="Google Shape;26;p5"/>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27" name="Google Shape;27;p5"/>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2">
  <p:cSld name="TITLE_AND_BODY_4">
    <p:bg>
      <p:bgPr>
        <a:solidFill>
          <a:srgbClr val="F8F9FA"/>
        </a:solidFill>
      </p:bgPr>
    </p:bg>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0" l="6331" r="0" t="44586"/>
          <a:stretch/>
        </p:blipFill>
        <p:spPr>
          <a:xfrm>
            <a:off x="0" y="0"/>
            <a:ext cx="2431776" cy="1220349"/>
          </a:xfrm>
          <a:prstGeom prst="rect">
            <a:avLst/>
          </a:prstGeom>
          <a:noFill/>
          <a:ln>
            <a:noFill/>
          </a:ln>
        </p:spPr>
      </p:pic>
      <p:sp>
        <p:nvSpPr>
          <p:cNvPr id="30" name="Google Shape;30;p6"/>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 name="Google Shape;31;p6"/>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32" name="Google Shape;32;p6"/>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3">
  <p:cSld name="TITLE_AND_BODY_3">
    <p:bg>
      <p:bgPr>
        <a:solidFill>
          <a:srgbClr val="F8F9FA"/>
        </a:solidFill>
      </p:bgPr>
    </p:bg>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39775" y="66250"/>
            <a:ext cx="2008061" cy="1247951"/>
          </a:xfrm>
          <a:prstGeom prst="rect">
            <a:avLst/>
          </a:prstGeom>
          <a:noFill/>
          <a:ln>
            <a:noFill/>
          </a:ln>
        </p:spPr>
      </p:pic>
      <p:sp>
        <p:nvSpPr>
          <p:cNvPr id="35" name="Google Shape;35;p7"/>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 name="Google Shape;36;p7"/>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37" name="Google Shape;37;p7"/>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ge Title and Text">
  <p:cSld name="TITLE_AND_BODY_1">
    <p:bg>
      <p:bgPr>
        <a:no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 name="Google Shape;40;p8"/>
          <p:cNvSpPr txBox="1"/>
          <p:nvPr>
            <p:ph idx="1" type="subTitle"/>
          </p:nvPr>
        </p:nvSpPr>
        <p:spPr>
          <a:xfrm>
            <a:off x="591450" y="1020025"/>
            <a:ext cx="7744500" cy="33789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sz="18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41" name="Google Shape;41;p8"/>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itle and Text 1/3" type="blank">
  <p:cSld name="BLANK">
    <p:spTree>
      <p:nvGrpSpPr>
        <p:cNvPr id="42" name="Shape 42"/>
        <p:cNvGrpSpPr/>
        <p:nvPr/>
      </p:nvGrpSpPr>
      <p:grpSpPr>
        <a:xfrm>
          <a:off x="0" y="0"/>
          <a:ext cx="0" cy="0"/>
          <a:chOff x="0" y="0"/>
          <a:chExt cx="0" cy="0"/>
        </a:xfrm>
      </p:grpSpPr>
      <p:sp>
        <p:nvSpPr>
          <p:cNvPr id="43" name="Google Shape;43;p9"/>
          <p:cNvSpPr/>
          <p:nvPr/>
        </p:nvSpPr>
        <p:spPr>
          <a:xfrm>
            <a:off x="2905275" y="0"/>
            <a:ext cx="62388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417673" y="341875"/>
            <a:ext cx="22350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9"/>
          <p:cNvSpPr txBox="1"/>
          <p:nvPr>
            <p:ph idx="1" type="subTitle"/>
          </p:nvPr>
        </p:nvSpPr>
        <p:spPr>
          <a:xfrm>
            <a:off x="587148" y="835792"/>
            <a:ext cx="2235000" cy="35631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46" name="Google Shape;46;p9"/>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itle and Text 1/2">
  <p:cSld name="BLANK_1">
    <p:spTree>
      <p:nvGrpSpPr>
        <p:cNvPr id="47" name="Shape 47"/>
        <p:cNvGrpSpPr/>
        <p:nvPr/>
      </p:nvGrpSpPr>
      <p:grpSpPr>
        <a:xfrm>
          <a:off x="0" y="0"/>
          <a:ext cx="0" cy="0"/>
          <a:chOff x="0" y="0"/>
          <a:chExt cx="0" cy="0"/>
        </a:xfrm>
      </p:grpSpPr>
      <p:sp>
        <p:nvSpPr>
          <p:cNvPr id="48" name="Google Shape;48;p10"/>
          <p:cNvSpPr/>
          <p:nvPr/>
        </p:nvSpPr>
        <p:spPr>
          <a:xfrm>
            <a:off x="4572000" y="0"/>
            <a:ext cx="45720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0"/>
          <p:cNvSpPr txBox="1"/>
          <p:nvPr>
            <p:ph type="title"/>
          </p:nvPr>
        </p:nvSpPr>
        <p:spPr>
          <a:xfrm>
            <a:off x="417677" y="341875"/>
            <a:ext cx="38079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 name="Google Shape;50;p10"/>
          <p:cNvSpPr txBox="1"/>
          <p:nvPr>
            <p:ph idx="1" type="subTitle"/>
          </p:nvPr>
        </p:nvSpPr>
        <p:spPr>
          <a:xfrm>
            <a:off x="570075" y="835794"/>
            <a:ext cx="3807900" cy="35631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51" name="Google Shape;51;p10"/>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1.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flipH="1">
            <a:off x="424075" y="1957325"/>
            <a:ext cx="3459000" cy="3416400"/>
          </a:xfrm>
          <a:prstGeom prst="rect">
            <a:avLst/>
          </a:prstGeom>
          <a:noFill/>
          <a:ln>
            <a:noFill/>
          </a:ln>
        </p:spPr>
        <p:txBody>
          <a:bodyPr anchorCtr="0" anchor="t" bIns="22850" lIns="91450" spcFirstLastPara="1" rIns="22850" wrap="square" tIns="22850">
            <a:noAutofit/>
          </a:bodyPr>
          <a:lstStyle>
            <a:lvl1pPr indent="-342900" lvl="0" marL="457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1pPr>
            <a:lvl2pPr indent="-342900" lvl="1" marL="914400" rtl="0">
              <a:lnSpc>
                <a:spcPct val="115000"/>
              </a:lnSpc>
              <a:spcBef>
                <a:spcPts val="1000"/>
              </a:spcBef>
              <a:spcAft>
                <a:spcPts val="0"/>
              </a:spcAft>
              <a:buClr>
                <a:srgbClr val="666666"/>
              </a:buClr>
              <a:buSzPts val="1800"/>
              <a:buFont typeface="Google Sans"/>
              <a:buChar char="●"/>
              <a:defRPr sz="1800">
                <a:latin typeface="Google Sans"/>
                <a:ea typeface="Google Sans"/>
                <a:cs typeface="Google Sans"/>
                <a:sym typeface="Google Sans"/>
              </a:defRPr>
            </a:lvl2pPr>
            <a:lvl3pPr indent="-342900" lvl="2" marL="1371600" rtl="0">
              <a:lnSpc>
                <a:spcPct val="115000"/>
              </a:lnSpc>
              <a:spcBef>
                <a:spcPts val="1000"/>
              </a:spcBef>
              <a:spcAft>
                <a:spcPts val="0"/>
              </a:spcAft>
              <a:buClr>
                <a:schemeClr val="dk2"/>
              </a:buClr>
              <a:buSzPts val="1800"/>
              <a:buFont typeface="Google Sans"/>
              <a:buChar char="○"/>
              <a:defRPr sz="1800">
                <a:latin typeface="Google Sans"/>
                <a:ea typeface="Google Sans"/>
                <a:cs typeface="Google Sans"/>
                <a:sym typeface="Google Sans"/>
              </a:defRPr>
            </a:lvl3pPr>
            <a:lvl4pPr indent="-342900" lvl="3" marL="18288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4pPr>
            <a:lvl5pPr indent="-342900" lvl="4" marL="22860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5pPr>
            <a:lvl6pPr indent="-342900" lvl="5" marL="2743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6pPr>
            <a:lvl7pPr indent="-342900" lvl="6" marL="32004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7pPr>
            <a:lvl8pPr indent="-342900" lvl="7" marL="36576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8pPr>
            <a:lvl9pPr indent="-342900" lvl="8" marL="4114800" rtl="0">
              <a:lnSpc>
                <a:spcPct val="115000"/>
              </a:lnSpc>
              <a:spcBef>
                <a:spcPts val="1000"/>
              </a:spcBef>
              <a:spcAft>
                <a:spcPts val="300"/>
              </a:spcAft>
              <a:buSzPts val="1800"/>
              <a:buFont typeface="Google Sans"/>
              <a:buChar char="■"/>
              <a:defRPr sz="1800">
                <a:latin typeface="Google Sans"/>
                <a:ea typeface="Google Sans"/>
                <a:cs typeface="Google Sans"/>
                <a:sym typeface="Google Sans"/>
              </a:defRPr>
            </a:lvl9pPr>
          </a:lstStyle>
          <a:p/>
        </p:txBody>
      </p:sp>
      <p:sp>
        <p:nvSpPr>
          <p:cNvPr id="7" name="Google Shape;7;p1"/>
          <p:cNvSpPr txBox="1"/>
          <p:nvPr>
            <p:ph idx="2" type="body"/>
          </p:nvPr>
        </p:nvSpPr>
        <p:spPr>
          <a:xfrm flipH="1">
            <a:off x="4434726" y="1957325"/>
            <a:ext cx="4330800" cy="3416400"/>
          </a:xfrm>
          <a:prstGeom prst="rect">
            <a:avLst/>
          </a:prstGeom>
          <a:noFill/>
          <a:ln>
            <a:noFill/>
          </a:ln>
        </p:spPr>
        <p:txBody>
          <a:bodyPr anchorCtr="0" anchor="t" bIns="22850" lIns="91450" spcFirstLastPara="1" rIns="22850" wrap="square" tIns="22850">
            <a:noAutofit/>
          </a:bodyPr>
          <a:lstStyle>
            <a:lvl1pPr indent="-342900" lvl="0" marL="457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1pPr>
            <a:lvl2pPr indent="-342900" lvl="1" marL="914400" rtl="0">
              <a:lnSpc>
                <a:spcPct val="115000"/>
              </a:lnSpc>
              <a:spcBef>
                <a:spcPts val="1000"/>
              </a:spcBef>
              <a:spcAft>
                <a:spcPts val="0"/>
              </a:spcAft>
              <a:buClr>
                <a:srgbClr val="666666"/>
              </a:buClr>
              <a:buSzPts val="1800"/>
              <a:buFont typeface="Google Sans"/>
              <a:buChar char="●"/>
              <a:defRPr sz="1800">
                <a:latin typeface="Google Sans"/>
                <a:ea typeface="Google Sans"/>
                <a:cs typeface="Google Sans"/>
                <a:sym typeface="Google Sans"/>
              </a:defRPr>
            </a:lvl2pPr>
            <a:lvl3pPr indent="-342900" lvl="2" marL="1371600" rtl="0">
              <a:lnSpc>
                <a:spcPct val="115000"/>
              </a:lnSpc>
              <a:spcBef>
                <a:spcPts val="1000"/>
              </a:spcBef>
              <a:spcAft>
                <a:spcPts val="0"/>
              </a:spcAft>
              <a:buClr>
                <a:schemeClr val="dk2"/>
              </a:buClr>
              <a:buSzPts val="1800"/>
              <a:buFont typeface="Google Sans"/>
              <a:buChar char="○"/>
              <a:defRPr sz="1800">
                <a:latin typeface="Google Sans"/>
                <a:ea typeface="Google Sans"/>
                <a:cs typeface="Google Sans"/>
                <a:sym typeface="Google Sans"/>
              </a:defRPr>
            </a:lvl3pPr>
            <a:lvl4pPr indent="-342900" lvl="3" marL="18288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4pPr>
            <a:lvl5pPr indent="-342900" lvl="4" marL="22860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5pPr>
            <a:lvl6pPr indent="-342900" lvl="5" marL="2743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6pPr>
            <a:lvl7pPr indent="-342900" lvl="6" marL="32004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7pPr>
            <a:lvl8pPr indent="-342900" lvl="7" marL="36576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8pPr>
            <a:lvl9pPr indent="-342900" lvl="8" marL="4114800" rtl="0">
              <a:lnSpc>
                <a:spcPct val="115000"/>
              </a:lnSpc>
              <a:spcBef>
                <a:spcPts val="1000"/>
              </a:spcBef>
              <a:spcAft>
                <a:spcPts val="300"/>
              </a:spcAft>
              <a:buSzPts val="1800"/>
              <a:buFont typeface="Google Sans"/>
              <a:buChar char="■"/>
              <a:defRPr sz="1800">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62" name="Shape 62"/>
        <p:cNvGrpSpPr/>
        <p:nvPr/>
      </p:nvGrpSpPr>
      <p:grpSpPr>
        <a:xfrm>
          <a:off x="0" y="0"/>
          <a:ext cx="0" cy="0"/>
          <a:chOff x="0" y="0"/>
          <a:chExt cx="0" cy="0"/>
        </a:xfrm>
      </p:grpSpPr>
      <p:sp>
        <p:nvSpPr>
          <p:cNvPr id="63" name="Google Shape;63;p15"/>
          <p:cNvSpPr txBox="1"/>
          <p:nvPr>
            <p:ph idx="1" type="body"/>
          </p:nvPr>
        </p:nvSpPr>
        <p:spPr>
          <a:xfrm flipH="1">
            <a:off x="424075" y="1957325"/>
            <a:ext cx="3459000" cy="3416400"/>
          </a:xfrm>
          <a:prstGeom prst="rect">
            <a:avLst/>
          </a:prstGeom>
          <a:noFill/>
          <a:ln>
            <a:noFill/>
          </a:ln>
        </p:spPr>
        <p:txBody>
          <a:bodyPr anchorCtr="0" anchor="t" bIns="22850" lIns="91450" spcFirstLastPara="1" rIns="22850" wrap="square" tIns="22850">
            <a:noAutofit/>
          </a:bodyPr>
          <a:lstStyle>
            <a:lvl1pPr indent="-342900" lvl="0" marL="457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1pPr>
            <a:lvl2pPr indent="-342900" lvl="1" marL="914400" rtl="0">
              <a:lnSpc>
                <a:spcPct val="115000"/>
              </a:lnSpc>
              <a:spcBef>
                <a:spcPts val="1000"/>
              </a:spcBef>
              <a:spcAft>
                <a:spcPts val="0"/>
              </a:spcAft>
              <a:buClr>
                <a:srgbClr val="666666"/>
              </a:buClr>
              <a:buSzPts val="1800"/>
              <a:buFont typeface="Google Sans"/>
              <a:buChar char="●"/>
              <a:defRPr sz="1800">
                <a:latin typeface="Google Sans"/>
                <a:ea typeface="Google Sans"/>
                <a:cs typeface="Google Sans"/>
                <a:sym typeface="Google Sans"/>
              </a:defRPr>
            </a:lvl2pPr>
            <a:lvl3pPr indent="-342900" lvl="2" marL="1371600" rtl="0">
              <a:lnSpc>
                <a:spcPct val="115000"/>
              </a:lnSpc>
              <a:spcBef>
                <a:spcPts val="1000"/>
              </a:spcBef>
              <a:spcAft>
                <a:spcPts val="0"/>
              </a:spcAft>
              <a:buClr>
                <a:schemeClr val="dk2"/>
              </a:buClr>
              <a:buSzPts val="1800"/>
              <a:buFont typeface="Google Sans"/>
              <a:buChar char="○"/>
              <a:defRPr sz="1800">
                <a:latin typeface="Google Sans"/>
                <a:ea typeface="Google Sans"/>
                <a:cs typeface="Google Sans"/>
                <a:sym typeface="Google Sans"/>
              </a:defRPr>
            </a:lvl3pPr>
            <a:lvl4pPr indent="-342900" lvl="3" marL="18288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4pPr>
            <a:lvl5pPr indent="-342900" lvl="4" marL="22860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5pPr>
            <a:lvl6pPr indent="-342900" lvl="5" marL="2743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6pPr>
            <a:lvl7pPr indent="-342900" lvl="6" marL="32004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7pPr>
            <a:lvl8pPr indent="-342900" lvl="7" marL="36576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8pPr>
            <a:lvl9pPr indent="-342900" lvl="8" marL="4114800" rtl="0">
              <a:lnSpc>
                <a:spcPct val="115000"/>
              </a:lnSpc>
              <a:spcBef>
                <a:spcPts val="1000"/>
              </a:spcBef>
              <a:spcAft>
                <a:spcPts val="300"/>
              </a:spcAft>
              <a:buSzPts val="1800"/>
              <a:buFont typeface="Google Sans"/>
              <a:buChar char="■"/>
              <a:defRPr sz="1800">
                <a:latin typeface="Google Sans"/>
                <a:ea typeface="Google Sans"/>
                <a:cs typeface="Google Sans"/>
                <a:sym typeface="Google Sans"/>
              </a:defRPr>
            </a:lvl9pPr>
          </a:lstStyle>
          <a:p/>
        </p:txBody>
      </p:sp>
      <p:sp>
        <p:nvSpPr>
          <p:cNvPr id="64" name="Google Shape;64;p15"/>
          <p:cNvSpPr txBox="1"/>
          <p:nvPr>
            <p:ph idx="2" type="body"/>
          </p:nvPr>
        </p:nvSpPr>
        <p:spPr>
          <a:xfrm flipH="1">
            <a:off x="4434726" y="1957325"/>
            <a:ext cx="4330800" cy="3416400"/>
          </a:xfrm>
          <a:prstGeom prst="rect">
            <a:avLst/>
          </a:prstGeom>
          <a:noFill/>
          <a:ln>
            <a:noFill/>
          </a:ln>
        </p:spPr>
        <p:txBody>
          <a:bodyPr anchorCtr="0" anchor="t" bIns="22850" lIns="91450" spcFirstLastPara="1" rIns="22850" wrap="square" tIns="22850">
            <a:noAutofit/>
          </a:bodyPr>
          <a:lstStyle>
            <a:lvl1pPr indent="-342900" lvl="0" marL="457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1pPr>
            <a:lvl2pPr indent="-342900" lvl="1" marL="914400" rtl="0">
              <a:lnSpc>
                <a:spcPct val="115000"/>
              </a:lnSpc>
              <a:spcBef>
                <a:spcPts val="1000"/>
              </a:spcBef>
              <a:spcAft>
                <a:spcPts val="0"/>
              </a:spcAft>
              <a:buClr>
                <a:srgbClr val="666666"/>
              </a:buClr>
              <a:buSzPts val="1800"/>
              <a:buFont typeface="Google Sans"/>
              <a:buChar char="●"/>
              <a:defRPr sz="1800">
                <a:latin typeface="Google Sans"/>
                <a:ea typeface="Google Sans"/>
                <a:cs typeface="Google Sans"/>
                <a:sym typeface="Google Sans"/>
              </a:defRPr>
            </a:lvl2pPr>
            <a:lvl3pPr indent="-342900" lvl="2" marL="1371600" rtl="0">
              <a:lnSpc>
                <a:spcPct val="115000"/>
              </a:lnSpc>
              <a:spcBef>
                <a:spcPts val="1000"/>
              </a:spcBef>
              <a:spcAft>
                <a:spcPts val="0"/>
              </a:spcAft>
              <a:buClr>
                <a:schemeClr val="dk2"/>
              </a:buClr>
              <a:buSzPts val="1800"/>
              <a:buFont typeface="Google Sans"/>
              <a:buChar char="○"/>
              <a:defRPr sz="1800">
                <a:latin typeface="Google Sans"/>
                <a:ea typeface="Google Sans"/>
                <a:cs typeface="Google Sans"/>
                <a:sym typeface="Google Sans"/>
              </a:defRPr>
            </a:lvl3pPr>
            <a:lvl4pPr indent="-342900" lvl="3" marL="18288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4pPr>
            <a:lvl5pPr indent="-342900" lvl="4" marL="22860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5pPr>
            <a:lvl6pPr indent="-342900" lvl="5" marL="2743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6pPr>
            <a:lvl7pPr indent="-342900" lvl="6" marL="32004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7pPr>
            <a:lvl8pPr indent="-342900" lvl="7" marL="36576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8pPr>
            <a:lvl9pPr indent="-342900" lvl="8" marL="4114800" rtl="0">
              <a:lnSpc>
                <a:spcPct val="115000"/>
              </a:lnSpc>
              <a:spcBef>
                <a:spcPts val="1000"/>
              </a:spcBef>
              <a:spcAft>
                <a:spcPts val="300"/>
              </a:spcAft>
              <a:buSzPts val="1800"/>
              <a:buFont typeface="Google Sans"/>
              <a:buChar char="■"/>
              <a:defRPr sz="1800">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hyperlink" Target="https://www.tensorflow.org/hub/tutorials/text_classification_with_tf_hub" TargetMode="External"/><Relationship Id="rId4" Type="http://schemas.openxmlformats.org/officeDocument/2006/relationships/image" Target="../media/image23.gif"/><Relationship Id="rId5" Type="http://schemas.openxmlformats.org/officeDocument/2006/relationships/image" Target="../media/image17.png"/><Relationship Id="rId6" Type="http://schemas.openxmlformats.org/officeDocument/2006/relationships/image" Target="../media/image1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s://news.mongabay.com/wildtech/2018/08/automating-drone-based-wildlife-surveys-saves-time-and-money-study-finds/" TargetMode="External"/><Relationship Id="rId4" Type="http://schemas.openxmlformats.org/officeDocument/2006/relationships/image" Target="../media/image15.png"/><Relationship Id="rId5" Type="http://schemas.openxmlformats.org/officeDocument/2006/relationships/hyperlink" Target="https://www.rdmag.com/article/2018/07/machine-learning-could-be-used-early-dementia-diagnosis" TargetMode="External"/><Relationship Id="rId6"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9"/>
          <p:cNvSpPr txBox="1"/>
          <p:nvPr>
            <p:ph type="title"/>
          </p:nvPr>
        </p:nvSpPr>
        <p:spPr>
          <a:xfrm>
            <a:off x="1049225" y="1909300"/>
            <a:ext cx="3500400" cy="9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Building a Simple Text Classifier</a:t>
            </a:r>
            <a:endParaRPr/>
          </a:p>
        </p:txBody>
      </p:sp>
      <p:sp>
        <p:nvSpPr>
          <p:cNvPr id="123" name="Google Shape;123;p29"/>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p>
            <a:pPr indent="0" lvl="0" marL="0" rtl="0" algn="l">
              <a:spcBef>
                <a:spcPts val="0"/>
              </a:spcBef>
              <a:spcAft>
                <a:spcPts val="0"/>
              </a:spcAft>
              <a:buNone/>
            </a:pPr>
            <a:r>
              <a:rPr lang="en" sz="1800"/>
              <a:t>Explore ML</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8"/>
          <p:cNvSpPr txBox="1"/>
          <p:nvPr>
            <p:ph type="title"/>
          </p:nvPr>
        </p:nvSpPr>
        <p:spPr>
          <a:xfrm>
            <a:off x="417675" y="341875"/>
            <a:ext cx="35163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Input Functions</a:t>
            </a:r>
            <a:endParaRPr b="1" sz="2000">
              <a:solidFill>
                <a:srgbClr val="FFFFFF"/>
              </a:solidFill>
              <a:latin typeface="Google Sans"/>
              <a:ea typeface="Google Sans"/>
              <a:cs typeface="Google Sans"/>
              <a:sym typeface="Google Sans"/>
            </a:endParaRPr>
          </a:p>
        </p:txBody>
      </p:sp>
      <p:sp>
        <p:nvSpPr>
          <p:cNvPr id="218" name="Google Shape;218;p38"/>
          <p:cNvSpPr txBox="1"/>
          <p:nvPr/>
        </p:nvSpPr>
        <p:spPr>
          <a:xfrm>
            <a:off x="440850" y="933450"/>
            <a:ext cx="8927100" cy="3848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train_input_fn = tf.estimator.i</a:t>
            </a:r>
            <a:r>
              <a:rPr lang="en" sz="1800">
                <a:solidFill>
                  <a:srgbClr val="FFFFFF"/>
                </a:solidFill>
                <a:latin typeface="Consolas"/>
                <a:ea typeface="Consolas"/>
                <a:cs typeface="Consolas"/>
                <a:sym typeface="Consolas"/>
              </a:rPr>
              <a:t>nputs.pandas_input_fn(</a:t>
            </a:r>
            <a:endParaRPr sz="18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   train_df, train_df[</a:t>
            </a:r>
            <a:r>
              <a:rPr lang="en" sz="1800">
                <a:solidFill>
                  <a:srgbClr val="F06292"/>
                </a:solidFill>
                <a:highlight>
                  <a:schemeClr val="dk1"/>
                </a:highlight>
                <a:latin typeface="Consolas"/>
                <a:ea typeface="Consolas"/>
                <a:cs typeface="Consolas"/>
                <a:sym typeface="Consolas"/>
              </a:rPr>
              <a:t>"polarity"</a:t>
            </a:r>
            <a:r>
              <a:rPr lang="en" sz="1800">
                <a:solidFill>
                  <a:srgbClr val="FFFFFF"/>
                </a:solidFill>
                <a:latin typeface="Consolas"/>
                <a:ea typeface="Consolas"/>
                <a:cs typeface="Consolas"/>
                <a:sym typeface="Consolas"/>
              </a:rPr>
              <a:t>], num_epochs=</a:t>
            </a:r>
            <a:r>
              <a:rPr lang="en" sz="1800">
                <a:solidFill>
                  <a:srgbClr val="4DD0E1"/>
                </a:solidFill>
                <a:highlight>
                  <a:schemeClr val="dk1"/>
                </a:highlight>
                <a:latin typeface="Consolas"/>
                <a:ea typeface="Consolas"/>
                <a:cs typeface="Consolas"/>
                <a:sym typeface="Consolas"/>
              </a:rPr>
              <a:t>None</a:t>
            </a:r>
            <a:r>
              <a:rPr lang="en" sz="1800">
                <a:solidFill>
                  <a:srgbClr val="FFFFFF"/>
                </a:solidFill>
                <a:latin typeface="Consolas"/>
                <a:ea typeface="Consolas"/>
                <a:cs typeface="Consolas"/>
                <a:sym typeface="Consolas"/>
              </a:rPr>
              <a:t>, shuffle=</a:t>
            </a:r>
            <a:r>
              <a:rPr lang="en" sz="1800">
                <a:solidFill>
                  <a:srgbClr val="4DD0E1"/>
                </a:solidFill>
                <a:highlight>
                  <a:schemeClr val="dk1"/>
                </a:highlight>
                <a:latin typeface="Consolas"/>
                <a:ea typeface="Consolas"/>
                <a:cs typeface="Consolas"/>
                <a:sym typeface="Consolas"/>
              </a:rPr>
              <a:t>True</a:t>
            </a:r>
            <a:r>
              <a:rPr lang="en" sz="1800">
                <a:solidFill>
                  <a:srgbClr val="FFFFFF"/>
                </a:solidFill>
                <a:latin typeface="Consolas"/>
                <a:ea typeface="Consolas"/>
                <a:cs typeface="Consolas"/>
                <a:sym typeface="Consolas"/>
              </a:rPr>
              <a:t>)</a:t>
            </a:r>
            <a:endParaRPr sz="18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t/>
            </a:r>
            <a:endParaRPr sz="18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predict_train_input_fn = tf.estimator.inputs.pandas_input_fn(</a:t>
            </a:r>
            <a:endParaRPr sz="18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   train_df, train_df[</a:t>
            </a:r>
            <a:r>
              <a:rPr lang="en" sz="1800">
                <a:solidFill>
                  <a:srgbClr val="F06292"/>
                </a:solidFill>
                <a:highlight>
                  <a:schemeClr val="dk1"/>
                </a:highlight>
                <a:latin typeface="Consolas"/>
                <a:ea typeface="Consolas"/>
                <a:cs typeface="Consolas"/>
                <a:sym typeface="Consolas"/>
              </a:rPr>
              <a:t>"polarity"</a:t>
            </a:r>
            <a:r>
              <a:rPr lang="en" sz="1800">
                <a:solidFill>
                  <a:srgbClr val="FFFFFF"/>
                </a:solidFill>
                <a:latin typeface="Consolas"/>
                <a:ea typeface="Consolas"/>
                <a:cs typeface="Consolas"/>
                <a:sym typeface="Consolas"/>
              </a:rPr>
              <a:t>], shuffle=</a:t>
            </a:r>
            <a:r>
              <a:rPr lang="en" sz="1800">
                <a:solidFill>
                  <a:srgbClr val="4DD0E1"/>
                </a:solidFill>
                <a:highlight>
                  <a:schemeClr val="dk1"/>
                </a:highlight>
                <a:latin typeface="Consolas"/>
                <a:ea typeface="Consolas"/>
                <a:cs typeface="Consolas"/>
                <a:sym typeface="Consolas"/>
              </a:rPr>
              <a:t>False</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8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predict_test_input_fn = tf.estimator.inputs.pandas_input_fn(</a:t>
            </a:r>
            <a:endParaRPr sz="18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   test_df, test_df[</a:t>
            </a:r>
            <a:r>
              <a:rPr lang="en" sz="1800">
                <a:solidFill>
                  <a:srgbClr val="F06292"/>
                </a:solidFill>
                <a:highlight>
                  <a:schemeClr val="dk1"/>
                </a:highlight>
                <a:latin typeface="Consolas"/>
                <a:ea typeface="Consolas"/>
                <a:cs typeface="Consolas"/>
                <a:sym typeface="Consolas"/>
              </a:rPr>
              <a:t>"polarity"</a:t>
            </a:r>
            <a:r>
              <a:rPr lang="en" sz="1800">
                <a:solidFill>
                  <a:srgbClr val="FFFFFF"/>
                </a:solidFill>
                <a:latin typeface="Consolas"/>
                <a:ea typeface="Consolas"/>
                <a:cs typeface="Consolas"/>
                <a:sym typeface="Consolas"/>
              </a:rPr>
              <a:t>], shuffle=</a:t>
            </a:r>
            <a:r>
              <a:rPr lang="en" sz="1800">
                <a:solidFill>
                  <a:srgbClr val="4DD0E1"/>
                </a:solidFill>
                <a:highlight>
                  <a:schemeClr val="dk1"/>
                </a:highlight>
                <a:latin typeface="Consolas"/>
                <a:ea typeface="Consolas"/>
                <a:cs typeface="Consolas"/>
                <a:sym typeface="Consolas"/>
              </a:rPr>
              <a:t>False</a:t>
            </a:r>
            <a:r>
              <a:rPr lang="en" sz="1800">
                <a:solidFill>
                  <a:srgbClr val="FFFFFF"/>
                </a:solidFill>
                <a:latin typeface="Consolas"/>
                <a:ea typeface="Consolas"/>
                <a:cs typeface="Consolas"/>
                <a:sym typeface="Consolas"/>
              </a:rPr>
              <a:t>)</a:t>
            </a:r>
            <a:endParaRPr sz="1800">
              <a:solidFill>
                <a:srgbClr val="4DD0E1"/>
              </a:solidFill>
              <a:highlight>
                <a:schemeClr val="dk1"/>
              </a:highlight>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9"/>
          <p:cNvSpPr txBox="1"/>
          <p:nvPr/>
        </p:nvSpPr>
        <p:spPr>
          <a:xfrm>
            <a:off x="440850" y="1085850"/>
            <a:ext cx="7975800" cy="1632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embedded_text_feature_column = hub.text_embedding_column(</a:t>
            </a:r>
            <a:endParaRPr sz="18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   key=</a:t>
            </a:r>
            <a:r>
              <a:rPr lang="en" sz="1800">
                <a:solidFill>
                  <a:srgbClr val="F06292"/>
                </a:solidFill>
                <a:highlight>
                  <a:schemeClr val="dk1"/>
                </a:highlight>
                <a:latin typeface="Consolas"/>
                <a:ea typeface="Consolas"/>
                <a:cs typeface="Consolas"/>
                <a:sym typeface="Consolas"/>
              </a:rPr>
              <a:t>"sentence"</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   module_spec=</a:t>
            </a:r>
            <a:r>
              <a:rPr lang="en" sz="1800">
                <a:solidFill>
                  <a:srgbClr val="F06292"/>
                </a:solidFill>
                <a:highlight>
                  <a:schemeClr val="dk1"/>
                </a:highlight>
                <a:latin typeface="Consolas"/>
                <a:ea typeface="Consolas"/>
                <a:cs typeface="Consolas"/>
                <a:sym typeface="Consolas"/>
              </a:rPr>
              <a:t>"https://tfhub.dev/google/nnlm-en-dim128/1"</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sp>
        <p:nvSpPr>
          <p:cNvPr id="224" name="Google Shape;224;p39"/>
          <p:cNvSpPr/>
          <p:nvPr/>
        </p:nvSpPr>
        <p:spPr>
          <a:xfrm>
            <a:off x="0" y="2612050"/>
            <a:ext cx="9144000" cy="253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39"/>
          <p:cNvPicPr preferRelativeResize="0"/>
          <p:nvPr/>
        </p:nvPicPr>
        <p:blipFill>
          <a:blip r:embed="rId3">
            <a:alphaModFix/>
          </a:blip>
          <a:stretch>
            <a:fillRect/>
          </a:stretch>
        </p:blipFill>
        <p:spPr>
          <a:xfrm>
            <a:off x="697013" y="2942602"/>
            <a:ext cx="7599924" cy="1870300"/>
          </a:xfrm>
          <a:prstGeom prst="rect">
            <a:avLst/>
          </a:prstGeom>
          <a:noFill/>
          <a:ln>
            <a:noFill/>
          </a:ln>
        </p:spPr>
      </p:pic>
      <p:sp>
        <p:nvSpPr>
          <p:cNvPr id="226" name="Google Shape;226;p39"/>
          <p:cNvSpPr txBox="1"/>
          <p:nvPr>
            <p:ph type="ctrTitle"/>
          </p:nvPr>
        </p:nvSpPr>
        <p:spPr>
          <a:xfrm>
            <a:off x="440800" y="291150"/>
            <a:ext cx="3683700" cy="6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Feature Columns</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0"/>
          <p:cNvSpPr txBox="1"/>
          <p:nvPr>
            <p:ph type="title"/>
          </p:nvPr>
        </p:nvSpPr>
        <p:spPr>
          <a:xfrm>
            <a:off x="417675" y="341875"/>
            <a:ext cx="35163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Estimator</a:t>
            </a:r>
            <a:endParaRPr b="1" sz="2000">
              <a:solidFill>
                <a:srgbClr val="FFFFFF"/>
              </a:solidFill>
              <a:latin typeface="Google Sans"/>
              <a:ea typeface="Google Sans"/>
              <a:cs typeface="Google Sans"/>
              <a:sym typeface="Google Sans"/>
            </a:endParaRPr>
          </a:p>
        </p:txBody>
      </p:sp>
      <p:sp>
        <p:nvSpPr>
          <p:cNvPr id="232" name="Google Shape;232;p40"/>
          <p:cNvSpPr txBox="1"/>
          <p:nvPr/>
        </p:nvSpPr>
        <p:spPr>
          <a:xfrm>
            <a:off x="440850" y="933450"/>
            <a:ext cx="8927100" cy="3848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estimator = tf.estimator.DNNClassifier(</a:t>
            </a:r>
            <a:endParaRPr sz="18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    hidden_units=[</a:t>
            </a:r>
            <a:r>
              <a:rPr lang="en" sz="1700">
                <a:solidFill>
                  <a:srgbClr val="09885A"/>
                </a:solidFill>
                <a:highlight>
                  <a:schemeClr val="dk1"/>
                </a:highlight>
                <a:latin typeface="Consolas"/>
                <a:ea typeface="Consolas"/>
                <a:cs typeface="Consolas"/>
                <a:sym typeface="Consolas"/>
              </a:rPr>
              <a:t>500</a:t>
            </a:r>
            <a:r>
              <a:rPr lang="en" sz="1800">
                <a:solidFill>
                  <a:srgbClr val="FFFFFF"/>
                </a:solidFill>
                <a:latin typeface="Consolas"/>
                <a:ea typeface="Consolas"/>
                <a:cs typeface="Consolas"/>
                <a:sym typeface="Consolas"/>
              </a:rPr>
              <a:t>, </a:t>
            </a:r>
            <a:r>
              <a:rPr lang="en" sz="1700">
                <a:solidFill>
                  <a:srgbClr val="09885A"/>
                </a:solidFill>
                <a:highlight>
                  <a:schemeClr val="dk1"/>
                </a:highlight>
                <a:latin typeface="Consolas"/>
                <a:ea typeface="Consolas"/>
                <a:cs typeface="Consolas"/>
                <a:sym typeface="Consolas"/>
              </a:rPr>
              <a:t>100</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    feature_columns=[embedded_text_feature_column],</a:t>
            </a:r>
            <a:endParaRPr sz="18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    n_classes=</a:t>
            </a:r>
            <a:r>
              <a:rPr lang="en" sz="1700">
                <a:solidFill>
                  <a:srgbClr val="09885A"/>
                </a:solidFill>
                <a:highlight>
                  <a:schemeClr val="dk1"/>
                </a:highlight>
                <a:latin typeface="Consolas"/>
                <a:ea typeface="Consolas"/>
                <a:cs typeface="Consolas"/>
                <a:sym typeface="Consolas"/>
              </a:rPr>
              <a:t>2</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    optimizer=tf.train.AdagradOptimizer(learning_rate=</a:t>
            </a:r>
            <a:r>
              <a:rPr lang="en" sz="1700">
                <a:solidFill>
                  <a:srgbClr val="09885A"/>
                </a:solidFill>
                <a:highlight>
                  <a:schemeClr val="dk1"/>
                </a:highlight>
                <a:latin typeface="Consolas"/>
                <a:ea typeface="Consolas"/>
                <a:cs typeface="Consolas"/>
                <a:sym typeface="Consolas"/>
              </a:rPr>
              <a:t>0.003</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8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estimator.train(input_fn=train_input_fn, steps=</a:t>
            </a:r>
            <a:r>
              <a:rPr lang="en" sz="1700">
                <a:solidFill>
                  <a:srgbClr val="09885A"/>
                </a:solidFill>
                <a:highlight>
                  <a:schemeClr val="dk1"/>
                </a:highlight>
                <a:latin typeface="Consolas"/>
                <a:ea typeface="Consolas"/>
                <a:cs typeface="Consolas"/>
                <a:sym typeface="Consolas"/>
              </a:rPr>
              <a:t>1000</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41"/>
          <p:cNvSpPr txBox="1"/>
          <p:nvPr/>
        </p:nvSpPr>
        <p:spPr>
          <a:xfrm>
            <a:off x="440850" y="1085850"/>
            <a:ext cx="8703300" cy="2438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700">
                <a:solidFill>
                  <a:srgbClr val="FFFFFF"/>
                </a:solidFill>
                <a:latin typeface="Consolas"/>
                <a:ea typeface="Consolas"/>
                <a:cs typeface="Consolas"/>
                <a:sym typeface="Consolas"/>
              </a:rPr>
              <a:t>train_eval_result = estimator.evaluate(input_fn=predict_train_input_fn)</a:t>
            </a:r>
            <a:endParaRPr sz="17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rPr lang="en" sz="1700">
                <a:solidFill>
                  <a:srgbClr val="FFFFFF"/>
                </a:solidFill>
                <a:latin typeface="Consolas"/>
                <a:ea typeface="Consolas"/>
                <a:cs typeface="Consolas"/>
                <a:sym typeface="Consolas"/>
              </a:rPr>
              <a:t>test_eval_result = estimator.evaluate(input_fn=predict_test_input_fn)</a:t>
            </a:r>
            <a:endParaRPr sz="17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7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rPr lang="en" sz="1700">
                <a:solidFill>
                  <a:srgbClr val="4DD0E1"/>
                </a:solidFill>
                <a:latin typeface="Consolas"/>
                <a:ea typeface="Consolas"/>
                <a:cs typeface="Consolas"/>
                <a:sym typeface="Consolas"/>
              </a:rPr>
              <a:t>print</a:t>
            </a:r>
            <a:r>
              <a:rPr lang="en" sz="1700">
                <a:solidFill>
                  <a:srgbClr val="F06292"/>
                </a:solidFill>
                <a:latin typeface="Consolas"/>
                <a:ea typeface="Consolas"/>
                <a:cs typeface="Consolas"/>
                <a:sym typeface="Consolas"/>
              </a:rPr>
              <a:t>("Training set accuracy: {accuracy}"</a:t>
            </a:r>
            <a:r>
              <a:rPr lang="en" sz="1700">
                <a:solidFill>
                  <a:schemeClr val="dk1"/>
                </a:solidFill>
                <a:latin typeface="Consolas"/>
                <a:ea typeface="Consolas"/>
                <a:cs typeface="Consolas"/>
                <a:sym typeface="Consolas"/>
              </a:rPr>
              <a:t>.</a:t>
            </a:r>
            <a:r>
              <a:rPr lang="en" sz="1700">
                <a:solidFill>
                  <a:srgbClr val="4DD0E1"/>
                </a:solidFill>
                <a:latin typeface="Consolas"/>
                <a:ea typeface="Consolas"/>
                <a:cs typeface="Consolas"/>
                <a:sym typeface="Consolas"/>
              </a:rPr>
              <a:t>format</a:t>
            </a:r>
            <a:r>
              <a:rPr lang="en" sz="1700">
                <a:solidFill>
                  <a:srgbClr val="FFFFFF"/>
                </a:solidFill>
                <a:latin typeface="Consolas"/>
                <a:ea typeface="Consolas"/>
                <a:cs typeface="Consolas"/>
                <a:sym typeface="Consolas"/>
              </a:rPr>
              <a:t>(**train_eval_result))</a:t>
            </a:r>
            <a:endParaRPr sz="17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rPr lang="en" sz="1700">
                <a:solidFill>
                  <a:srgbClr val="4DD0E1"/>
                </a:solidFill>
                <a:latin typeface="Consolas"/>
                <a:ea typeface="Consolas"/>
                <a:cs typeface="Consolas"/>
                <a:sym typeface="Consolas"/>
              </a:rPr>
              <a:t>print</a:t>
            </a:r>
            <a:r>
              <a:rPr lang="en" sz="1700">
                <a:solidFill>
                  <a:srgbClr val="F06292"/>
                </a:solidFill>
                <a:latin typeface="Consolas"/>
                <a:ea typeface="Consolas"/>
                <a:cs typeface="Consolas"/>
                <a:sym typeface="Consolas"/>
              </a:rPr>
              <a:t>("Test set accuracy: {accuracy}"</a:t>
            </a:r>
            <a:r>
              <a:rPr lang="en" sz="1700">
                <a:solidFill>
                  <a:schemeClr val="dk1"/>
                </a:solidFill>
                <a:latin typeface="Consolas"/>
                <a:ea typeface="Consolas"/>
                <a:cs typeface="Consolas"/>
                <a:sym typeface="Consolas"/>
              </a:rPr>
              <a:t>.</a:t>
            </a:r>
            <a:r>
              <a:rPr lang="en" sz="1700">
                <a:solidFill>
                  <a:srgbClr val="4DD0E1"/>
                </a:solidFill>
                <a:latin typeface="Consolas"/>
                <a:ea typeface="Consolas"/>
                <a:cs typeface="Consolas"/>
                <a:sym typeface="Consolas"/>
              </a:rPr>
              <a:t>format</a:t>
            </a:r>
            <a:r>
              <a:rPr lang="en" sz="1700">
                <a:solidFill>
                  <a:srgbClr val="FFFFFF"/>
                </a:solidFill>
                <a:latin typeface="Consolas"/>
                <a:ea typeface="Consolas"/>
                <a:cs typeface="Consolas"/>
                <a:sym typeface="Consolas"/>
              </a:rPr>
              <a:t>(**test_eval_result))</a:t>
            </a:r>
            <a:endParaRPr sz="17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700">
              <a:solidFill>
                <a:srgbClr val="FFFFFF"/>
              </a:solidFill>
              <a:latin typeface="Consolas"/>
              <a:ea typeface="Consolas"/>
              <a:cs typeface="Consolas"/>
              <a:sym typeface="Consolas"/>
            </a:endParaRPr>
          </a:p>
        </p:txBody>
      </p:sp>
      <p:sp>
        <p:nvSpPr>
          <p:cNvPr id="238" name="Google Shape;238;p41"/>
          <p:cNvSpPr/>
          <p:nvPr/>
        </p:nvSpPr>
        <p:spPr>
          <a:xfrm>
            <a:off x="0" y="3911275"/>
            <a:ext cx="9144000" cy="123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1"/>
          <p:cNvSpPr txBox="1"/>
          <p:nvPr>
            <p:ph type="ctrTitle"/>
          </p:nvPr>
        </p:nvSpPr>
        <p:spPr>
          <a:xfrm>
            <a:off x="440800" y="291150"/>
            <a:ext cx="3683700" cy="6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Feature Columns</a:t>
            </a:r>
            <a:endParaRPr b="1" sz="2000">
              <a:solidFill>
                <a:srgbClr val="FFFFFF"/>
              </a:solidFill>
              <a:latin typeface="Google Sans"/>
              <a:ea typeface="Google Sans"/>
              <a:cs typeface="Google Sans"/>
              <a:sym typeface="Google Sans"/>
            </a:endParaRPr>
          </a:p>
        </p:txBody>
      </p:sp>
      <p:sp>
        <p:nvSpPr>
          <p:cNvPr id="240" name="Google Shape;240;p41"/>
          <p:cNvSpPr txBox="1"/>
          <p:nvPr/>
        </p:nvSpPr>
        <p:spPr>
          <a:xfrm>
            <a:off x="409350" y="4127875"/>
            <a:ext cx="5436300" cy="79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2"/>
                </a:solidFill>
                <a:highlight>
                  <a:srgbClr val="FFFFFF"/>
                </a:highlight>
                <a:latin typeface="Consolas"/>
                <a:ea typeface="Consolas"/>
                <a:cs typeface="Consolas"/>
                <a:sym typeface="Consolas"/>
              </a:rPr>
              <a:t>Training set accuracy: 0.8078399896621704</a:t>
            </a:r>
            <a:endParaRPr sz="1800">
              <a:solidFill>
                <a:schemeClr val="accent2"/>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800">
                <a:solidFill>
                  <a:schemeClr val="accent2"/>
                </a:solidFill>
                <a:highlight>
                  <a:srgbClr val="FFFFFF"/>
                </a:highlight>
                <a:latin typeface="Consolas"/>
                <a:ea typeface="Consolas"/>
                <a:cs typeface="Consolas"/>
                <a:sym typeface="Consolas"/>
              </a:rPr>
              <a:t>Test set accuracy: 0.7967600226402283</a:t>
            </a:r>
            <a:endParaRPr sz="1800">
              <a:solidFill>
                <a:schemeClr val="dk1"/>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pic>
        <p:nvPicPr>
          <p:cNvPr id="245" name="Google Shape;245;p42"/>
          <p:cNvPicPr preferRelativeResize="0"/>
          <p:nvPr/>
        </p:nvPicPr>
        <p:blipFill>
          <a:blip r:embed="rId3">
            <a:alphaModFix/>
          </a:blip>
          <a:stretch>
            <a:fillRect/>
          </a:stretch>
        </p:blipFill>
        <p:spPr>
          <a:xfrm>
            <a:off x="4643614" y="1347677"/>
            <a:ext cx="4041275" cy="2905350"/>
          </a:xfrm>
          <a:prstGeom prst="rect">
            <a:avLst/>
          </a:prstGeom>
          <a:noFill/>
          <a:ln>
            <a:noFill/>
          </a:ln>
        </p:spPr>
      </p:pic>
      <p:grpSp>
        <p:nvGrpSpPr>
          <p:cNvPr id="246" name="Google Shape;246;p42"/>
          <p:cNvGrpSpPr/>
          <p:nvPr/>
        </p:nvGrpSpPr>
        <p:grpSpPr>
          <a:xfrm>
            <a:off x="5381525" y="1483075"/>
            <a:ext cx="2281352" cy="2312755"/>
            <a:chOff x="5118075" y="1957400"/>
            <a:chExt cx="2281352" cy="2312755"/>
          </a:xfrm>
        </p:grpSpPr>
        <p:sp>
          <p:nvSpPr>
            <p:cNvPr id="247" name="Google Shape;247;p42"/>
            <p:cNvSpPr txBox="1"/>
            <p:nvPr/>
          </p:nvSpPr>
          <p:spPr>
            <a:xfrm>
              <a:off x="5118075" y="1957400"/>
              <a:ext cx="789600" cy="48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Google Sans"/>
                  <a:ea typeface="Google Sans"/>
                  <a:cs typeface="Google Sans"/>
                  <a:sym typeface="Google Sans"/>
                </a:rPr>
                <a:t>TN</a:t>
              </a:r>
              <a:endParaRPr b="1" sz="1800">
                <a:latin typeface="Google Sans"/>
                <a:ea typeface="Google Sans"/>
                <a:cs typeface="Google Sans"/>
                <a:sym typeface="Google Sans"/>
              </a:endParaRPr>
            </a:p>
          </p:txBody>
        </p:sp>
        <p:sp>
          <p:nvSpPr>
            <p:cNvPr id="248" name="Google Shape;248;p42"/>
            <p:cNvSpPr txBox="1"/>
            <p:nvPr/>
          </p:nvSpPr>
          <p:spPr>
            <a:xfrm>
              <a:off x="6609827" y="1957400"/>
              <a:ext cx="789600" cy="48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Google Sans"/>
                  <a:ea typeface="Google Sans"/>
                  <a:cs typeface="Google Sans"/>
                  <a:sym typeface="Google Sans"/>
                </a:rPr>
                <a:t>FP</a:t>
              </a:r>
              <a:endParaRPr b="1" sz="1800">
                <a:solidFill>
                  <a:srgbClr val="FFFFFF"/>
                </a:solidFill>
                <a:latin typeface="Google Sans"/>
                <a:ea typeface="Google Sans"/>
                <a:cs typeface="Google Sans"/>
                <a:sym typeface="Google Sans"/>
              </a:endParaRPr>
            </a:p>
          </p:txBody>
        </p:sp>
        <p:sp>
          <p:nvSpPr>
            <p:cNvPr id="249" name="Google Shape;249;p42"/>
            <p:cNvSpPr txBox="1"/>
            <p:nvPr/>
          </p:nvSpPr>
          <p:spPr>
            <a:xfrm>
              <a:off x="5118075" y="3789555"/>
              <a:ext cx="789600" cy="48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Google Sans"/>
                  <a:ea typeface="Google Sans"/>
                  <a:cs typeface="Google Sans"/>
                  <a:sym typeface="Google Sans"/>
                </a:rPr>
                <a:t>FN</a:t>
              </a:r>
              <a:endParaRPr b="1" sz="1800">
                <a:solidFill>
                  <a:srgbClr val="FFFFFF"/>
                </a:solidFill>
                <a:latin typeface="Google Sans"/>
                <a:ea typeface="Google Sans"/>
                <a:cs typeface="Google Sans"/>
                <a:sym typeface="Google Sans"/>
              </a:endParaRPr>
            </a:p>
          </p:txBody>
        </p:sp>
        <p:sp>
          <p:nvSpPr>
            <p:cNvPr id="250" name="Google Shape;250;p42"/>
            <p:cNvSpPr txBox="1"/>
            <p:nvPr/>
          </p:nvSpPr>
          <p:spPr>
            <a:xfrm>
              <a:off x="6598123" y="3789555"/>
              <a:ext cx="789600" cy="48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Google Sans"/>
                  <a:ea typeface="Google Sans"/>
                  <a:cs typeface="Google Sans"/>
                  <a:sym typeface="Google Sans"/>
                </a:rPr>
                <a:t>TP</a:t>
              </a:r>
              <a:endParaRPr b="1" sz="1800">
                <a:latin typeface="Google Sans"/>
                <a:ea typeface="Google Sans"/>
                <a:cs typeface="Google Sans"/>
                <a:sym typeface="Google Sans"/>
              </a:endParaRPr>
            </a:p>
          </p:txBody>
        </p:sp>
      </p:grpSp>
      <p:grpSp>
        <p:nvGrpSpPr>
          <p:cNvPr id="251" name="Google Shape;251;p42"/>
          <p:cNvGrpSpPr/>
          <p:nvPr/>
        </p:nvGrpSpPr>
        <p:grpSpPr>
          <a:xfrm>
            <a:off x="377725" y="1988994"/>
            <a:ext cx="4119262" cy="1622717"/>
            <a:chOff x="377725" y="1988994"/>
            <a:chExt cx="4119262" cy="1622717"/>
          </a:xfrm>
        </p:grpSpPr>
        <p:grpSp>
          <p:nvGrpSpPr>
            <p:cNvPr id="252" name="Google Shape;252;p42"/>
            <p:cNvGrpSpPr/>
            <p:nvPr/>
          </p:nvGrpSpPr>
          <p:grpSpPr>
            <a:xfrm>
              <a:off x="377725" y="1988994"/>
              <a:ext cx="4119262" cy="784517"/>
              <a:chOff x="383325" y="1705869"/>
              <a:chExt cx="4119262" cy="784517"/>
            </a:xfrm>
          </p:grpSpPr>
          <p:sp>
            <p:nvSpPr>
              <p:cNvPr id="253" name="Google Shape;253;p42"/>
              <p:cNvSpPr txBox="1"/>
              <p:nvPr/>
            </p:nvSpPr>
            <p:spPr>
              <a:xfrm>
                <a:off x="383325" y="1862300"/>
                <a:ext cx="14511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Accuracy = </a:t>
                </a:r>
                <a:endParaRPr sz="1800">
                  <a:latin typeface="Consolas"/>
                  <a:ea typeface="Consolas"/>
                  <a:cs typeface="Consolas"/>
                  <a:sym typeface="Consolas"/>
                </a:endParaRPr>
              </a:p>
            </p:txBody>
          </p:sp>
          <p:sp>
            <p:nvSpPr>
              <p:cNvPr id="254" name="Google Shape;254;p42"/>
              <p:cNvSpPr txBox="1"/>
              <p:nvPr/>
            </p:nvSpPr>
            <p:spPr>
              <a:xfrm>
                <a:off x="1831125" y="1705869"/>
                <a:ext cx="26634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Consolas"/>
                    <a:ea typeface="Consolas"/>
                    <a:cs typeface="Consolas"/>
                    <a:sym typeface="Consolas"/>
                  </a:rPr>
                  <a:t>Correct Predictions</a:t>
                </a:r>
                <a:endParaRPr sz="1800">
                  <a:latin typeface="Consolas"/>
                  <a:ea typeface="Consolas"/>
                  <a:cs typeface="Consolas"/>
                  <a:sym typeface="Consolas"/>
                </a:endParaRPr>
              </a:p>
            </p:txBody>
          </p:sp>
          <p:sp>
            <p:nvSpPr>
              <p:cNvPr id="255" name="Google Shape;255;p42"/>
              <p:cNvSpPr txBox="1"/>
              <p:nvPr/>
            </p:nvSpPr>
            <p:spPr>
              <a:xfrm>
                <a:off x="1839187" y="2038886"/>
                <a:ext cx="26634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Consolas"/>
                    <a:ea typeface="Consolas"/>
                    <a:cs typeface="Consolas"/>
                    <a:sym typeface="Consolas"/>
                  </a:rPr>
                  <a:t>Total</a:t>
                </a:r>
                <a:r>
                  <a:rPr lang="en" sz="1800">
                    <a:latin typeface="Consolas"/>
                    <a:ea typeface="Consolas"/>
                    <a:cs typeface="Consolas"/>
                    <a:sym typeface="Consolas"/>
                  </a:rPr>
                  <a:t> Predictions</a:t>
                </a:r>
                <a:endParaRPr sz="1800">
                  <a:latin typeface="Consolas"/>
                  <a:ea typeface="Consolas"/>
                  <a:cs typeface="Consolas"/>
                  <a:sym typeface="Consolas"/>
                </a:endParaRPr>
              </a:p>
            </p:txBody>
          </p:sp>
          <p:cxnSp>
            <p:nvCxnSpPr>
              <p:cNvPr id="256" name="Google Shape;256;p42"/>
              <p:cNvCxnSpPr/>
              <p:nvPr/>
            </p:nvCxnSpPr>
            <p:spPr>
              <a:xfrm>
                <a:off x="1886489" y="2104150"/>
                <a:ext cx="2539500" cy="6300"/>
              </a:xfrm>
              <a:prstGeom prst="straightConnector1">
                <a:avLst/>
              </a:prstGeom>
              <a:noFill/>
              <a:ln cap="flat" cmpd="sng" w="28575">
                <a:solidFill>
                  <a:srgbClr val="000000"/>
                </a:solidFill>
                <a:prstDash val="solid"/>
                <a:round/>
                <a:headEnd len="med" w="med" type="none"/>
                <a:tailEnd len="med" w="med" type="none"/>
              </a:ln>
            </p:spPr>
          </p:cxnSp>
        </p:grpSp>
        <p:grpSp>
          <p:nvGrpSpPr>
            <p:cNvPr id="257" name="Google Shape;257;p42"/>
            <p:cNvGrpSpPr/>
            <p:nvPr/>
          </p:nvGrpSpPr>
          <p:grpSpPr>
            <a:xfrm>
              <a:off x="1825525" y="2827194"/>
              <a:ext cx="2671462" cy="784517"/>
              <a:chOff x="1831125" y="1705869"/>
              <a:chExt cx="2671462" cy="784517"/>
            </a:xfrm>
          </p:grpSpPr>
          <p:sp>
            <p:nvSpPr>
              <p:cNvPr id="258" name="Google Shape;258;p42"/>
              <p:cNvSpPr txBox="1"/>
              <p:nvPr/>
            </p:nvSpPr>
            <p:spPr>
              <a:xfrm>
                <a:off x="1831125" y="1705869"/>
                <a:ext cx="26634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Consolas"/>
                    <a:ea typeface="Consolas"/>
                    <a:cs typeface="Consolas"/>
                    <a:sym typeface="Consolas"/>
                  </a:rPr>
                  <a:t>TP + TN</a:t>
                </a:r>
                <a:endParaRPr sz="1800">
                  <a:latin typeface="Consolas"/>
                  <a:ea typeface="Consolas"/>
                  <a:cs typeface="Consolas"/>
                  <a:sym typeface="Consolas"/>
                </a:endParaRPr>
              </a:p>
            </p:txBody>
          </p:sp>
          <p:sp>
            <p:nvSpPr>
              <p:cNvPr id="259" name="Google Shape;259;p42"/>
              <p:cNvSpPr txBox="1"/>
              <p:nvPr/>
            </p:nvSpPr>
            <p:spPr>
              <a:xfrm>
                <a:off x="1839187" y="2038886"/>
                <a:ext cx="26634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Consolas"/>
                    <a:ea typeface="Consolas"/>
                    <a:cs typeface="Consolas"/>
                    <a:sym typeface="Consolas"/>
                  </a:rPr>
                  <a:t>TP + TN + FP + FN</a:t>
                </a:r>
                <a:endParaRPr sz="1800">
                  <a:latin typeface="Consolas"/>
                  <a:ea typeface="Consolas"/>
                  <a:cs typeface="Consolas"/>
                  <a:sym typeface="Consolas"/>
                </a:endParaRPr>
              </a:p>
            </p:txBody>
          </p:sp>
          <p:cxnSp>
            <p:nvCxnSpPr>
              <p:cNvPr id="260" name="Google Shape;260;p42"/>
              <p:cNvCxnSpPr/>
              <p:nvPr/>
            </p:nvCxnSpPr>
            <p:spPr>
              <a:xfrm>
                <a:off x="1886489" y="2104150"/>
                <a:ext cx="2539500" cy="6300"/>
              </a:xfrm>
              <a:prstGeom prst="straightConnector1">
                <a:avLst/>
              </a:prstGeom>
              <a:noFill/>
              <a:ln cap="flat" cmpd="sng" w="28575">
                <a:solidFill>
                  <a:srgbClr val="000000"/>
                </a:solidFill>
                <a:prstDash val="solid"/>
                <a:round/>
                <a:headEnd len="med" w="med" type="none"/>
                <a:tailEnd len="med" w="med" type="none"/>
              </a:ln>
            </p:spPr>
          </p:cxnSp>
        </p:grpSp>
      </p:grpSp>
      <p:sp>
        <p:nvSpPr>
          <p:cNvPr id="261" name="Google Shape;261;p42"/>
          <p:cNvSpPr txBox="1"/>
          <p:nvPr>
            <p:ph type="ctrTitle"/>
          </p:nvPr>
        </p:nvSpPr>
        <p:spPr>
          <a:xfrm>
            <a:off x="440800" y="291150"/>
            <a:ext cx="3533700" cy="6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Google Sans Medium"/>
                <a:ea typeface="Google Sans Medium"/>
                <a:cs typeface="Google Sans Medium"/>
                <a:sym typeface="Google Sans Medium"/>
              </a:rPr>
              <a:t>Confusion Matrix</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30"/>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Classification</a:t>
            </a:r>
            <a:endParaRPr/>
          </a:p>
        </p:txBody>
      </p:sp>
      <p:grpSp>
        <p:nvGrpSpPr>
          <p:cNvPr id="129" name="Google Shape;129;p30"/>
          <p:cNvGrpSpPr/>
          <p:nvPr/>
        </p:nvGrpSpPr>
        <p:grpSpPr>
          <a:xfrm>
            <a:off x="556375" y="1297200"/>
            <a:ext cx="1690500" cy="1291800"/>
            <a:chOff x="4242725" y="2375650"/>
            <a:chExt cx="1690500" cy="1291800"/>
          </a:xfrm>
        </p:grpSpPr>
        <p:sp>
          <p:nvSpPr>
            <p:cNvPr id="130" name="Google Shape;130;p30"/>
            <p:cNvSpPr/>
            <p:nvPr/>
          </p:nvSpPr>
          <p:spPr>
            <a:xfrm rot="10800000">
              <a:off x="4242725" y="2375650"/>
              <a:ext cx="1690500" cy="1291800"/>
            </a:xfrm>
            <a:prstGeom prst="snip2SameRect">
              <a:avLst>
                <a:gd fmla="val 5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0"/>
            <p:cNvSpPr txBox="1"/>
            <p:nvPr/>
          </p:nvSpPr>
          <p:spPr>
            <a:xfrm>
              <a:off x="4317834" y="2848902"/>
              <a:ext cx="1546200" cy="58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That was the best movie ever!</a:t>
              </a:r>
              <a:endParaRPr/>
            </a:p>
          </p:txBody>
        </p:sp>
        <p:sp>
          <p:nvSpPr>
            <p:cNvPr id="132" name="Google Shape;132;p30"/>
            <p:cNvSpPr txBox="1"/>
            <p:nvPr/>
          </p:nvSpPr>
          <p:spPr>
            <a:xfrm>
              <a:off x="4317825" y="2439901"/>
              <a:ext cx="1546200" cy="37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Positive </a:t>
              </a:r>
              <a:r>
                <a:rPr b="1" lang="en">
                  <a:latin typeface="Consolas"/>
                  <a:ea typeface="Consolas"/>
                  <a:cs typeface="Consolas"/>
                  <a:sym typeface="Consolas"/>
                </a:rPr>
                <a:t>10</a:t>
              </a:r>
              <a:endParaRPr b="1"/>
            </a:p>
          </p:txBody>
        </p:sp>
      </p:grpSp>
      <p:grpSp>
        <p:nvGrpSpPr>
          <p:cNvPr id="133" name="Google Shape;133;p30"/>
          <p:cNvGrpSpPr/>
          <p:nvPr/>
        </p:nvGrpSpPr>
        <p:grpSpPr>
          <a:xfrm>
            <a:off x="6534975" y="1297200"/>
            <a:ext cx="1889500" cy="1291800"/>
            <a:chOff x="4217524" y="2375650"/>
            <a:chExt cx="1715700" cy="1291800"/>
          </a:xfrm>
        </p:grpSpPr>
        <p:sp>
          <p:nvSpPr>
            <p:cNvPr id="134" name="Google Shape;134;p30"/>
            <p:cNvSpPr/>
            <p:nvPr/>
          </p:nvSpPr>
          <p:spPr>
            <a:xfrm rot="10800000">
              <a:off x="4217524" y="2375650"/>
              <a:ext cx="1715700" cy="1291800"/>
            </a:xfrm>
            <a:prstGeom prst="snip2SameRect">
              <a:avLst>
                <a:gd fmla="val 5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0"/>
            <p:cNvSpPr txBox="1"/>
            <p:nvPr/>
          </p:nvSpPr>
          <p:spPr>
            <a:xfrm>
              <a:off x="4386836" y="2848900"/>
              <a:ext cx="1437300" cy="58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Everyone but me liked the movie</a:t>
              </a:r>
              <a:endParaRPr>
                <a:solidFill>
                  <a:schemeClr val="dk1"/>
                </a:solidFill>
                <a:latin typeface="Consolas"/>
                <a:ea typeface="Consolas"/>
                <a:cs typeface="Consolas"/>
                <a:sym typeface="Consolas"/>
              </a:endParaRPr>
            </a:p>
          </p:txBody>
        </p:sp>
        <p:sp>
          <p:nvSpPr>
            <p:cNvPr id="136" name="Google Shape;136;p30"/>
            <p:cNvSpPr txBox="1"/>
            <p:nvPr/>
          </p:nvSpPr>
          <p:spPr>
            <a:xfrm>
              <a:off x="4317825" y="2439901"/>
              <a:ext cx="1546200" cy="37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onsolas"/>
                  <a:ea typeface="Consolas"/>
                  <a:cs typeface="Consolas"/>
                  <a:sym typeface="Consolas"/>
                </a:rPr>
                <a:t>Negative 5</a:t>
              </a:r>
              <a:endParaRPr b="1"/>
            </a:p>
          </p:txBody>
        </p:sp>
      </p:grpSp>
      <p:grpSp>
        <p:nvGrpSpPr>
          <p:cNvPr id="137" name="Google Shape;137;p30"/>
          <p:cNvGrpSpPr/>
          <p:nvPr/>
        </p:nvGrpSpPr>
        <p:grpSpPr>
          <a:xfrm>
            <a:off x="4492708" y="1297200"/>
            <a:ext cx="1793100" cy="1291800"/>
            <a:chOff x="4178108" y="2375650"/>
            <a:chExt cx="1793100" cy="1291800"/>
          </a:xfrm>
        </p:grpSpPr>
        <p:sp>
          <p:nvSpPr>
            <p:cNvPr id="138" name="Google Shape;138;p30"/>
            <p:cNvSpPr/>
            <p:nvPr/>
          </p:nvSpPr>
          <p:spPr>
            <a:xfrm rot="10800000">
              <a:off x="4178108" y="2375650"/>
              <a:ext cx="1793100" cy="1291800"/>
            </a:xfrm>
            <a:prstGeom prst="snip2SameRect">
              <a:avLst>
                <a:gd fmla="val 5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0"/>
            <p:cNvSpPr txBox="1"/>
            <p:nvPr/>
          </p:nvSpPr>
          <p:spPr>
            <a:xfrm>
              <a:off x="4317834" y="2848902"/>
              <a:ext cx="1546200" cy="58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That was the worst movie ever! </a:t>
              </a:r>
              <a:endParaRPr>
                <a:solidFill>
                  <a:schemeClr val="dk1"/>
                </a:solidFill>
                <a:latin typeface="Consolas"/>
                <a:ea typeface="Consolas"/>
                <a:cs typeface="Consolas"/>
                <a:sym typeface="Consolas"/>
              </a:endParaRPr>
            </a:p>
          </p:txBody>
        </p:sp>
        <p:sp>
          <p:nvSpPr>
            <p:cNvPr id="140" name="Google Shape;140;p30"/>
            <p:cNvSpPr txBox="1"/>
            <p:nvPr/>
          </p:nvSpPr>
          <p:spPr>
            <a:xfrm>
              <a:off x="4317825" y="2439901"/>
              <a:ext cx="1546200" cy="37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onsolas"/>
                  <a:ea typeface="Consolas"/>
                  <a:cs typeface="Consolas"/>
                  <a:sym typeface="Consolas"/>
                </a:rPr>
                <a:t>Negative 10</a:t>
              </a:r>
              <a:endParaRPr b="1"/>
            </a:p>
          </p:txBody>
        </p:sp>
      </p:grpSp>
      <p:grpSp>
        <p:nvGrpSpPr>
          <p:cNvPr id="141" name="Google Shape;141;p30"/>
          <p:cNvGrpSpPr/>
          <p:nvPr/>
        </p:nvGrpSpPr>
        <p:grpSpPr>
          <a:xfrm>
            <a:off x="2496042" y="1297200"/>
            <a:ext cx="1747500" cy="1291800"/>
            <a:chOff x="4230117" y="2375650"/>
            <a:chExt cx="1747500" cy="1291800"/>
          </a:xfrm>
        </p:grpSpPr>
        <p:sp>
          <p:nvSpPr>
            <p:cNvPr id="142" name="Google Shape;142;p30"/>
            <p:cNvSpPr/>
            <p:nvPr/>
          </p:nvSpPr>
          <p:spPr>
            <a:xfrm rot="10800000">
              <a:off x="4230117" y="2375650"/>
              <a:ext cx="1747500" cy="1291800"/>
            </a:xfrm>
            <a:prstGeom prst="snip2SameRect">
              <a:avLst>
                <a:gd fmla="val 5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0"/>
            <p:cNvSpPr txBox="1"/>
            <p:nvPr/>
          </p:nvSpPr>
          <p:spPr>
            <a:xfrm>
              <a:off x="4317834" y="2848902"/>
              <a:ext cx="1546200" cy="58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I would rate it 7 out of 10</a:t>
              </a:r>
              <a:endParaRPr/>
            </a:p>
          </p:txBody>
        </p:sp>
        <p:sp>
          <p:nvSpPr>
            <p:cNvPr id="144" name="Google Shape;144;p30"/>
            <p:cNvSpPr txBox="1"/>
            <p:nvPr/>
          </p:nvSpPr>
          <p:spPr>
            <a:xfrm>
              <a:off x="4317825" y="2439901"/>
              <a:ext cx="1546200" cy="37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Positive 7</a:t>
              </a:r>
              <a:endParaRPr b="1"/>
            </a:p>
          </p:txBody>
        </p:sp>
      </p:grpSp>
      <p:sp>
        <p:nvSpPr>
          <p:cNvPr id="145" name="Google Shape;145;p30"/>
          <p:cNvSpPr/>
          <p:nvPr/>
        </p:nvSpPr>
        <p:spPr>
          <a:xfrm>
            <a:off x="3938750" y="3084875"/>
            <a:ext cx="949800" cy="14049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 name="Google Shape;146;p30"/>
          <p:cNvCxnSpPr>
            <a:stCxn id="130" idx="3"/>
            <a:endCxn id="147" idx="2"/>
          </p:cNvCxnSpPr>
          <p:nvPr/>
        </p:nvCxnSpPr>
        <p:spPr>
          <a:xfrm>
            <a:off x="1401625" y="2589000"/>
            <a:ext cx="2967900" cy="618300"/>
          </a:xfrm>
          <a:prstGeom prst="straightConnector1">
            <a:avLst/>
          </a:prstGeom>
          <a:noFill/>
          <a:ln cap="flat" cmpd="sng" w="9525">
            <a:solidFill>
              <a:schemeClr val="dk2"/>
            </a:solidFill>
            <a:prstDash val="dash"/>
            <a:round/>
            <a:headEnd len="med" w="med" type="none"/>
            <a:tailEnd len="med" w="med" type="triangle"/>
          </a:ln>
        </p:spPr>
      </p:cxnSp>
      <p:sp>
        <p:nvSpPr>
          <p:cNvPr id="147" name="Google Shape;147;p30"/>
          <p:cNvSpPr/>
          <p:nvPr/>
        </p:nvSpPr>
        <p:spPr>
          <a:xfrm>
            <a:off x="4369375" y="3175707"/>
            <a:ext cx="63300" cy="6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 name="Google Shape;148;p30"/>
          <p:cNvCxnSpPr>
            <a:stCxn id="142" idx="3"/>
            <a:endCxn id="147" idx="0"/>
          </p:cNvCxnSpPr>
          <p:nvPr/>
        </p:nvCxnSpPr>
        <p:spPr>
          <a:xfrm>
            <a:off x="3369792" y="2589000"/>
            <a:ext cx="1031100" cy="586800"/>
          </a:xfrm>
          <a:prstGeom prst="straightConnector1">
            <a:avLst/>
          </a:prstGeom>
          <a:noFill/>
          <a:ln cap="flat" cmpd="sng" w="9525">
            <a:solidFill>
              <a:schemeClr val="dk2"/>
            </a:solidFill>
            <a:prstDash val="dash"/>
            <a:round/>
            <a:headEnd len="med" w="med" type="none"/>
            <a:tailEnd len="med" w="med" type="triangle"/>
          </a:ln>
        </p:spPr>
      </p:cxnSp>
      <p:cxnSp>
        <p:nvCxnSpPr>
          <p:cNvPr id="149" name="Google Shape;149;p30"/>
          <p:cNvCxnSpPr>
            <a:stCxn id="138" idx="3"/>
            <a:endCxn id="147" idx="7"/>
          </p:cNvCxnSpPr>
          <p:nvPr/>
        </p:nvCxnSpPr>
        <p:spPr>
          <a:xfrm flipH="1">
            <a:off x="4423258" y="2589000"/>
            <a:ext cx="966000" cy="596100"/>
          </a:xfrm>
          <a:prstGeom prst="straightConnector1">
            <a:avLst/>
          </a:prstGeom>
          <a:noFill/>
          <a:ln cap="flat" cmpd="sng" w="9525">
            <a:solidFill>
              <a:schemeClr val="dk2"/>
            </a:solidFill>
            <a:prstDash val="dash"/>
            <a:round/>
            <a:headEnd len="med" w="med" type="none"/>
            <a:tailEnd len="med" w="med" type="triangle"/>
          </a:ln>
        </p:spPr>
      </p:cxnSp>
      <p:cxnSp>
        <p:nvCxnSpPr>
          <p:cNvPr id="150" name="Google Shape;150;p30"/>
          <p:cNvCxnSpPr>
            <a:stCxn id="134" idx="3"/>
            <a:endCxn id="147" idx="6"/>
          </p:cNvCxnSpPr>
          <p:nvPr/>
        </p:nvCxnSpPr>
        <p:spPr>
          <a:xfrm flipH="1">
            <a:off x="4432625" y="2589000"/>
            <a:ext cx="3047100" cy="618300"/>
          </a:xfrm>
          <a:prstGeom prst="straightConnector1">
            <a:avLst/>
          </a:prstGeom>
          <a:noFill/>
          <a:ln cap="flat" cmpd="sng" w="9525">
            <a:solidFill>
              <a:schemeClr val="dk2"/>
            </a:solidFill>
            <a:prstDash val="dash"/>
            <a:round/>
            <a:headEnd len="med" w="med" type="none"/>
            <a:tailEnd len="med" w="med" type="triangle"/>
          </a:ln>
        </p:spPr>
      </p:cxnSp>
      <p:sp>
        <p:nvSpPr>
          <p:cNvPr id="151" name="Google Shape;151;p30"/>
          <p:cNvSpPr/>
          <p:nvPr/>
        </p:nvSpPr>
        <p:spPr>
          <a:xfrm>
            <a:off x="3940671" y="4023406"/>
            <a:ext cx="63300" cy="63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 name="Google Shape;152;p30"/>
          <p:cNvCxnSpPr>
            <a:stCxn id="153" idx="3"/>
            <a:endCxn id="151" idx="2"/>
          </p:cNvCxnSpPr>
          <p:nvPr/>
        </p:nvCxnSpPr>
        <p:spPr>
          <a:xfrm>
            <a:off x="3321925" y="4055050"/>
            <a:ext cx="618600" cy="0"/>
          </a:xfrm>
          <a:prstGeom prst="straightConnector1">
            <a:avLst/>
          </a:prstGeom>
          <a:noFill/>
          <a:ln cap="flat" cmpd="sng" w="9525">
            <a:solidFill>
              <a:schemeClr val="dk2"/>
            </a:solidFill>
            <a:prstDash val="solid"/>
            <a:round/>
            <a:headEnd len="med" w="med" type="none"/>
            <a:tailEnd len="med" w="med" type="triangle"/>
          </a:ln>
        </p:spPr>
      </p:cxnSp>
      <p:grpSp>
        <p:nvGrpSpPr>
          <p:cNvPr id="154" name="Google Shape;154;p30"/>
          <p:cNvGrpSpPr/>
          <p:nvPr/>
        </p:nvGrpSpPr>
        <p:grpSpPr>
          <a:xfrm>
            <a:off x="2249725" y="3563800"/>
            <a:ext cx="1160779" cy="982500"/>
            <a:chOff x="1335325" y="3563800"/>
            <a:chExt cx="1160779" cy="982500"/>
          </a:xfrm>
        </p:grpSpPr>
        <p:sp>
          <p:nvSpPr>
            <p:cNvPr id="155" name="Google Shape;155;p30"/>
            <p:cNvSpPr txBox="1"/>
            <p:nvPr/>
          </p:nvSpPr>
          <p:spPr>
            <a:xfrm>
              <a:off x="1602104" y="3749775"/>
              <a:ext cx="894000" cy="58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It was ok</a:t>
              </a:r>
              <a:endParaRPr/>
            </a:p>
          </p:txBody>
        </p:sp>
        <p:sp>
          <p:nvSpPr>
            <p:cNvPr id="153" name="Google Shape;153;p30"/>
            <p:cNvSpPr/>
            <p:nvPr/>
          </p:nvSpPr>
          <p:spPr>
            <a:xfrm rot="5400000">
              <a:off x="1380175" y="3518950"/>
              <a:ext cx="982500" cy="1072200"/>
            </a:xfrm>
            <a:prstGeom prst="snip2SameRect">
              <a:avLst>
                <a:gd fmla="val 30328"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0"/>
            <p:cNvSpPr txBox="1"/>
            <p:nvPr/>
          </p:nvSpPr>
          <p:spPr>
            <a:xfrm>
              <a:off x="1363268" y="3654975"/>
              <a:ext cx="255000" cy="7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 </a:t>
              </a:r>
              <a:endParaRPr b="1">
                <a:latin typeface="Consolas"/>
                <a:ea typeface="Consolas"/>
                <a:cs typeface="Consolas"/>
                <a:sym typeface="Consolas"/>
              </a:endParaRPr>
            </a:p>
            <a:p>
              <a:pPr indent="0" lvl="0" marL="0" rtl="0" algn="ctr">
                <a:spcBef>
                  <a:spcPts val="0"/>
                </a:spcBef>
                <a:spcAft>
                  <a:spcPts val="0"/>
                </a:spcAft>
                <a:buNone/>
              </a:pPr>
              <a:r>
                <a:t/>
              </a:r>
              <a:endParaRPr b="1">
                <a:latin typeface="Consolas"/>
                <a:ea typeface="Consolas"/>
                <a:cs typeface="Consolas"/>
                <a:sym typeface="Consolas"/>
              </a:endParaRPr>
            </a:p>
            <a:p>
              <a:pPr indent="0" lvl="0" marL="0" rtl="0" algn="ctr">
                <a:spcBef>
                  <a:spcPts val="0"/>
                </a:spcBef>
                <a:spcAft>
                  <a:spcPts val="0"/>
                </a:spcAft>
                <a:buNone/>
              </a:pPr>
              <a:r>
                <a:rPr b="1" lang="en">
                  <a:latin typeface="Consolas"/>
                  <a:ea typeface="Consolas"/>
                  <a:cs typeface="Consolas"/>
                  <a:sym typeface="Consolas"/>
                </a:rPr>
                <a:t>2</a:t>
              </a:r>
              <a:endParaRPr b="1"/>
            </a:p>
          </p:txBody>
        </p:sp>
      </p:grpSp>
      <p:grpSp>
        <p:nvGrpSpPr>
          <p:cNvPr id="157" name="Google Shape;157;p30"/>
          <p:cNvGrpSpPr/>
          <p:nvPr/>
        </p:nvGrpSpPr>
        <p:grpSpPr>
          <a:xfrm>
            <a:off x="4785203" y="3676880"/>
            <a:ext cx="1680222" cy="659700"/>
            <a:chOff x="4785203" y="3422950"/>
            <a:chExt cx="1680222" cy="659700"/>
          </a:xfrm>
        </p:grpSpPr>
        <p:cxnSp>
          <p:nvCxnSpPr>
            <p:cNvPr id="158" name="Google Shape;158;p30"/>
            <p:cNvCxnSpPr>
              <a:stCxn id="159" idx="6"/>
              <a:endCxn id="160" idx="1"/>
            </p:cNvCxnSpPr>
            <p:nvPr/>
          </p:nvCxnSpPr>
          <p:spPr>
            <a:xfrm flipH="1" rot="10800000">
              <a:off x="4848503" y="3562350"/>
              <a:ext cx="622200" cy="225900"/>
            </a:xfrm>
            <a:prstGeom prst="straightConnector1">
              <a:avLst/>
            </a:prstGeom>
            <a:noFill/>
            <a:ln cap="flat" cmpd="sng" w="9525">
              <a:solidFill>
                <a:schemeClr val="dk2"/>
              </a:solidFill>
              <a:prstDash val="solid"/>
              <a:round/>
              <a:headEnd len="med" w="med" type="none"/>
              <a:tailEnd len="med" w="med" type="triangle"/>
            </a:ln>
          </p:spPr>
        </p:cxnSp>
        <p:cxnSp>
          <p:nvCxnSpPr>
            <p:cNvPr id="161" name="Google Shape;161;p30"/>
            <p:cNvCxnSpPr>
              <a:stCxn id="159" idx="6"/>
              <a:endCxn id="162" idx="1"/>
            </p:cNvCxnSpPr>
            <p:nvPr/>
          </p:nvCxnSpPr>
          <p:spPr>
            <a:xfrm>
              <a:off x="4848503" y="3788250"/>
              <a:ext cx="622200" cy="155100"/>
            </a:xfrm>
            <a:prstGeom prst="straightConnector1">
              <a:avLst/>
            </a:prstGeom>
            <a:noFill/>
            <a:ln cap="flat" cmpd="sng" w="9525">
              <a:solidFill>
                <a:schemeClr val="dk2"/>
              </a:solidFill>
              <a:prstDash val="solid"/>
              <a:round/>
              <a:headEnd len="med" w="med" type="none"/>
              <a:tailEnd len="med" w="med" type="triangle"/>
            </a:ln>
          </p:spPr>
        </p:cxnSp>
        <p:sp>
          <p:nvSpPr>
            <p:cNvPr id="159" name="Google Shape;159;p30"/>
            <p:cNvSpPr/>
            <p:nvPr/>
          </p:nvSpPr>
          <p:spPr>
            <a:xfrm>
              <a:off x="4785203" y="3756600"/>
              <a:ext cx="63300" cy="63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0"/>
            <p:cNvSpPr txBox="1"/>
            <p:nvPr/>
          </p:nvSpPr>
          <p:spPr>
            <a:xfrm>
              <a:off x="5470625" y="3422950"/>
              <a:ext cx="994800" cy="27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onsolas"/>
                  <a:ea typeface="Consolas"/>
                  <a:cs typeface="Consolas"/>
                  <a:sym typeface="Consolas"/>
                </a:rPr>
                <a:t>Positive</a:t>
              </a:r>
              <a:endParaRPr b="1"/>
            </a:p>
          </p:txBody>
        </p:sp>
        <p:sp>
          <p:nvSpPr>
            <p:cNvPr id="162" name="Google Shape;162;p30"/>
            <p:cNvSpPr txBox="1"/>
            <p:nvPr/>
          </p:nvSpPr>
          <p:spPr>
            <a:xfrm>
              <a:off x="5470625" y="3803950"/>
              <a:ext cx="994800" cy="27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onsolas"/>
                  <a:ea typeface="Consolas"/>
                  <a:cs typeface="Consolas"/>
                  <a:sym typeface="Consolas"/>
                </a:rPr>
                <a:t>Negative</a:t>
              </a:r>
              <a:endParaRPr b="1"/>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1"/>
          <p:cNvSpPr txBox="1"/>
          <p:nvPr/>
        </p:nvSpPr>
        <p:spPr>
          <a:xfrm>
            <a:off x="597600" y="830900"/>
            <a:ext cx="8253900" cy="4128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973E8"/>
              </a:buClr>
              <a:buSzPts val="1800"/>
              <a:buFont typeface="Google Sans"/>
              <a:buAutoNum type="arabicPeriod"/>
            </a:pPr>
            <a:r>
              <a:rPr lang="en" sz="1800" u="sng">
                <a:solidFill>
                  <a:srgbClr val="1973E8"/>
                </a:solidFill>
                <a:latin typeface="Google Sans"/>
                <a:ea typeface="Google Sans"/>
                <a:cs typeface="Google Sans"/>
                <a:sym typeface="Google Sans"/>
                <a:hlinkClick r:id="rId3"/>
              </a:rPr>
              <a:t>https://www.tensorflow.org/hub/tutorials/text_classification_with_tf_hub</a:t>
            </a:r>
            <a:endParaRPr sz="1800" u="sng">
              <a:solidFill>
                <a:srgbClr val="1973E8"/>
              </a:solidFill>
              <a:latin typeface="Google Sans"/>
              <a:ea typeface="Google Sans"/>
              <a:cs typeface="Google Sans"/>
              <a:sym typeface="Google Sans"/>
            </a:endParaRPr>
          </a:p>
          <a:p>
            <a:pPr indent="0" lvl="0" marL="457200" rtl="0" algn="l">
              <a:spcBef>
                <a:spcPts val="0"/>
              </a:spcBef>
              <a:spcAft>
                <a:spcPts val="0"/>
              </a:spcAft>
              <a:buNone/>
            </a:pPr>
            <a:r>
              <a:t/>
            </a:r>
            <a:endParaRPr sz="1800" u="sng">
              <a:solidFill>
                <a:srgbClr val="1A73E8"/>
              </a:solidFill>
              <a:latin typeface="Google Sans"/>
              <a:ea typeface="Google Sans"/>
              <a:cs typeface="Google Sans"/>
              <a:sym typeface="Google Sans"/>
            </a:endParaRPr>
          </a:p>
          <a:p>
            <a:pPr indent="-342900" lvl="0" marL="457200" rtl="0" algn="l">
              <a:spcBef>
                <a:spcPts val="0"/>
              </a:spcBef>
              <a:spcAft>
                <a:spcPts val="0"/>
              </a:spcAft>
              <a:buSzPts val="1800"/>
              <a:buFont typeface="Google Sans"/>
              <a:buAutoNum type="arabicPeriod"/>
            </a:pPr>
            <a:r>
              <a:rPr lang="en" sz="1800">
                <a:latin typeface="Google Sans"/>
                <a:ea typeface="Google Sans"/>
                <a:cs typeface="Google Sans"/>
                <a:sym typeface="Google Sans"/>
              </a:rPr>
              <a:t>Open the exercise in Colab</a:t>
            </a:r>
            <a:endParaRPr sz="1800">
              <a:latin typeface="Google Sans"/>
              <a:ea typeface="Google Sans"/>
              <a:cs typeface="Google Sans"/>
              <a:sym typeface="Google Sans"/>
            </a:endParaRPr>
          </a:p>
          <a:p>
            <a:pPr indent="0" lvl="0" marL="457200" rtl="0" algn="l">
              <a:spcBef>
                <a:spcPts val="0"/>
              </a:spcBef>
              <a:spcAft>
                <a:spcPts val="0"/>
              </a:spcAft>
              <a:buNone/>
            </a:pPr>
            <a:r>
              <a:rPr lang="en" sz="1800">
                <a:latin typeface="Google Sans"/>
                <a:ea typeface="Google Sans"/>
                <a:cs typeface="Google Sans"/>
                <a:sym typeface="Google Sans"/>
              </a:rPr>
              <a:t> </a:t>
            </a:r>
            <a:endParaRPr sz="1800">
              <a:latin typeface="Google Sans"/>
              <a:ea typeface="Google Sans"/>
              <a:cs typeface="Google Sans"/>
              <a:sym typeface="Google Sans"/>
            </a:endParaRPr>
          </a:p>
          <a:p>
            <a:pPr indent="-342900" lvl="0" marL="457200" rtl="0" algn="l">
              <a:spcBef>
                <a:spcPts val="0"/>
              </a:spcBef>
              <a:spcAft>
                <a:spcPts val="0"/>
              </a:spcAft>
              <a:buSzPts val="1800"/>
              <a:buFont typeface="Google Sans"/>
              <a:buAutoNum type="arabicPeriod"/>
            </a:pPr>
            <a:r>
              <a:rPr lang="en" sz="1800">
                <a:latin typeface="Google Sans"/>
                <a:ea typeface="Google Sans"/>
                <a:cs typeface="Google Sans"/>
                <a:sym typeface="Google Sans"/>
              </a:rPr>
              <a:t>Sign in with your Google account</a:t>
            </a:r>
            <a:endParaRPr sz="1800">
              <a:latin typeface="Google Sans"/>
              <a:ea typeface="Google Sans"/>
              <a:cs typeface="Google Sans"/>
              <a:sym typeface="Google Sans"/>
            </a:endParaRPr>
          </a:p>
          <a:p>
            <a:pPr indent="0" lvl="0" marL="457200" rtl="0" algn="l">
              <a:spcBef>
                <a:spcPts val="0"/>
              </a:spcBef>
              <a:spcAft>
                <a:spcPts val="0"/>
              </a:spcAft>
              <a:buNone/>
            </a:pPr>
            <a:r>
              <a:rPr lang="en" sz="1800">
                <a:latin typeface="Google Sans"/>
                <a:ea typeface="Google Sans"/>
                <a:cs typeface="Google Sans"/>
                <a:sym typeface="Google Sans"/>
              </a:rPr>
              <a:t> </a:t>
            </a:r>
            <a:endParaRPr sz="1800">
              <a:latin typeface="Google Sans"/>
              <a:ea typeface="Google Sans"/>
              <a:cs typeface="Google Sans"/>
              <a:sym typeface="Google Sans"/>
            </a:endParaRPr>
          </a:p>
          <a:p>
            <a:pPr indent="-342900" lvl="0" marL="457200" rtl="0" algn="l">
              <a:spcBef>
                <a:spcPts val="0"/>
              </a:spcBef>
              <a:spcAft>
                <a:spcPts val="0"/>
              </a:spcAft>
              <a:buSzPts val="1800"/>
              <a:buFont typeface="Google Sans"/>
              <a:buAutoNum type="arabicPeriod"/>
            </a:pPr>
            <a:r>
              <a:rPr lang="en" sz="1800">
                <a:latin typeface="Google Sans"/>
                <a:ea typeface="Google Sans"/>
                <a:cs typeface="Google Sans"/>
                <a:sym typeface="Google Sans"/>
              </a:rPr>
              <a:t>Activate the Runtime</a:t>
            </a:r>
            <a:endParaRPr sz="1800">
              <a:latin typeface="Google Sans"/>
              <a:ea typeface="Google Sans"/>
              <a:cs typeface="Google Sans"/>
              <a:sym typeface="Google Sans"/>
            </a:endParaRPr>
          </a:p>
          <a:p>
            <a:pPr indent="0" lvl="0" marL="457200" rtl="0" algn="l">
              <a:spcBef>
                <a:spcPts val="0"/>
              </a:spcBef>
              <a:spcAft>
                <a:spcPts val="0"/>
              </a:spcAft>
              <a:buNone/>
            </a:pPr>
            <a:r>
              <a:rPr lang="en" sz="1800">
                <a:latin typeface="Google Sans"/>
                <a:ea typeface="Google Sans"/>
                <a:cs typeface="Google Sans"/>
                <a:sym typeface="Google Sans"/>
              </a:rPr>
              <a:t> </a:t>
            </a:r>
            <a:endParaRPr sz="1800">
              <a:latin typeface="Google Sans"/>
              <a:ea typeface="Google Sans"/>
              <a:cs typeface="Google Sans"/>
              <a:sym typeface="Google Sans"/>
            </a:endParaRPr>
          </a:p>
          <a:p>
            <a:pPr indent="0" lvl="0" marL="457200" rtl="0" algn="l">
              <a:spcBef>
                <a:spcPts val="0"/>
              </a:spcBef>
              <a:spcAft>
                <a:spcPts val="0"/>
              </a:spcAft>
              <a:buNone/>
            </a:pPr>
            <a:r>
              <a:t/>
            </a:r>
            <a:endParaRPr sz="1800">
              <a:latin typeface="Google Sans"/>
              <a:ea typeface="Google Sans"/>
              <a:cs typeface="Google Sans"/>
              <a:sym typeface="Google Sans"/>
            </a:endParaRPr>
          </a:p>
          <a:p>
            <a:pPr indent="-342900" lvl="0" marL="457200" rtl="0" algn="l">
              <a:spcBef>
                <a:spcPts val="0"/>
              </a:spcBef>
              <a:spcAft>
                <a:spcPts val="0"/>
              </a:spcAft>
              <a:buSzPts val="1800"/>
              <a:buFont typeface="Google Sans"/>
              <a:buAutoNum type="arabicPeriod"/>
            </a:pPr>
            <a:r>
              <a:rPr lang="en" sz="1800">
                <a:latin typeface="Google Sans"/>
                <a:ea typeface="Google Sans"/>
                <a:cs typeface="Google Sans"/>
                <a:sym typeface="Google Sans"/>
              </a:rPr>
              <a:t>Run code</a:t>
            </a:r>
            <a:endParaRPr sz="1800">
              <a:latin typeface="Google Sans"/>
              <a:ea typeface="Google Sans"/>
              <a:cs typeface="Google Sans"/>
              <a:sym typeface="Google Sans"/>
            </a:endParaRPr>
          </a:p>
        </p:txBody>
      </p:sp>
      <p:pic>
        <p:nvPicPr>
          <p:cNvPr id="168" name="Google Shape;168;p31"/>
          <p:cNvPicPr preferRelativeResize="0"/>
          <p:nvPr/>
        </p:nvPicPr>
        <p:blipFill rotWithShape="1">
          <a:blip r:embed="rId4">
            <a:alphaModFix/>
          </a:blip>
          <a:srcRect b="2335" l="0" r="3493" t="2344"/>
          <a:stretch/>
        </p:blipFill>
        <p:spPr>
          <a:xfrm>
            <a:off x="4124225" y="2131525"/>
            <a:ext cx="2889900" cy="723899"/>
          </a:xfrm>
          <a:prstGeom prst="rect">
            <a:avLst/>
          </a:prstGeom>
          <a:noFill/>
          <a:ln>
            <a:noFill/>
          </a:ln>
        </p:spPr>
      </p:pic>
      <p:pic>
        <p:nvPicPr>
          <p:cNvPr id="169" name="Google Shape;169;p31"/>
          <p:cNvPicPr preferRelativeResize="0"/>
          <p:nvPr/>
        </p:nvPicPr>
        <p:blipFill rotWithShape="1">
          <a:blip r:embed="rId5">
            <a:alphaModFix/>
          </a:blip>
          <a:srcRect b="23835" l="0" r="0" t="21757"/>
          <a:stretch/>
        </p:blipFill>
        <p:spPr>
          <a:xfrm>
            <a:off x="5335174" y="1327421"/>
            <a:ext cx="1056000" cy="574539"/>
          </a:xfrm>
          <a:prstGeom prst="rect">
            <a:avLst/>
          </a:prstGeom>
          <a:noFill/>
          <a:ln>
            <a:noFill/>
          </a:ln>
        </p:spPr>
      </p:pic>
      <p:sp>
        <p:nvSpPr>
          <p:cNvPr id="170" name="Google Shape;170;p31"/>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a:t>
            </a:r>
            <a:r>
              <a:rPr lang="en"/>
              <a:t> Classification Coding Activity</a:t>
            </a:r>
            <a:endParaRPr/>
          </a:p>
        </p:txBody>
      </p:sp>
      <p:cxnSp>
        <p:nvCxnSpPr>
          <p:cNvPr id="171" name="Google Shape;171;p31"/>
          <p:cNvCxnSpPr/>
          <p:nvPr/>
        </p:nvCxnSpPr>
        <p:spPr>
          <a:xfrm>
            <a:off x="3539825" y="2729725"/>
            <a:ext cx="864000" cy="0"/>
          </a:xfrm>
          <a:prstGeom prst="straightConnector1">
            <a:avLst/>
          </a:prstGeom>
          <a:noFill/>
          <a:ln cap="flat" cmpd="sng" w="19050">
            <a:solidFill>
              <a:schemeClr val="dk2"/>
            </a:solidFill>
            <a:prstDash val="solid"/>
            <a:round/>
            <a:headEnd len="med" w="med" type="none"/>
            <a:tailEnd len="med" w="med" type="triangle"/>
          </a:ln>
        </p:spPr>
      </p:cxnSp>
      <p:cxnSp>
        <p:nvCxnSpPr>
          <p:cNvPr id="172" name="Google Shape;172;p31"/>
          <p:cNvCxnSpPr/>
          <p:nvPr/>
        </p:nvCxnSpPr>
        <p:spPr>
          <a:xfrm>
            <a:off x="4149425" y="1625839"/>
            <a:ext cx="1056000" cy="0"/>
          </a:xfrm>
          <a:prstGeom prst="straightConnector1">
            <a:avLst/>
          </a:prstGeom>
          <a:noFill/>
          <a:ln cap="flat" cmpd="sng" w="19050">
            <a:solidFill>
              <a:schemeClr val="dk2"/>
            </a:solidFill>
            <a:prstDash val="solid"/>
            <a:round/>
            <a:headEnd len="med" w="med" type="none"/>
            <a:tailEnd len="med" w="med" type="triangle"/>
          </a:ln>
        </p:spPr>
      </p:cxnSp>
      <p:pic>
        <p:nvPicPr>
          <p:cNvPr id="173" name="Google Shape;173;p31"/>
          <p:cNvPicPr preferRelativeResize="0"/>
          <p:nvPr/>
        </p:nvPicPr>
        <p:blipFill rotWithShape="1">
          <a:blip r:embed="rId6">
            <a:alphaModFix/>
          </a:blip>
          <a:srcRect b="13269" l="0" r="0" t="0"/>
          <a:stretch/>
        </p:blipFill>
        <p:spPr>
          <a:xfrm>
            <a:off x="3302875" y="3443300"/>
            <a:ext cx="1661448" cy="810551"/>
          </a:xfrm>
          <a:prstGeom prst="rect">
            <a:avLst/>
          </a:prstGeom>
          <a:noFill/>
          <a:ln>
            <a:noFill/>
          </a:ln>
        </p:spPr>
      </p:pic>
      <p:cxnSp>
        <p:nvCxnSpPr>
          <p:cNvPr id="174" name="Google Shape;174;p31"/>
          <p:cNvCxnSpPr/>
          <p:nvPr/>
        </p:nvCxnSpPr>
        <p:spPr>
          <a:xfrm>
            <a:off x="2320625" y="3567925"/>
            <a:ext cx="8640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8" name="Shape 178"/>
        <p:cNvGrpSpPr/>
        <p:nvPr/>
      </p:nvGrpSpPr>
      <p:grpSpPr>
        <a:xfrm>
          <a:off x="0" y="0"/>
          <a:ext cx="0" cy="0"/>
          <a:chOff x="0" y="0"/>
          <a:chExt cx="0" cy="0"/>
        </a:xfrm>
      </p:grpSpPr>
      <p:sp>
        <p:nvSpPr>
          <p:cNvPr id="179" name="Google Shape;179;p32"/>
          <p:cNvSpPr txBox="1"/>
          <p:nvPr/>
        </p:nvSpPr>
        <p:spPr>
          <a:xfrm>
            <a:off x="929550" y="1943750"/>
            <a:ext cx="7284900" cy="25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2400">
                <a:solidFill>
                  <a:srgbClr val="FFFFFF"/>
                </a:solidFill>
                <a:latin typeface="Google Sans"/>
                <a:ea typeface="Google Sans"/>
                <a:cs typeface="Google Sans"/>
                <a:sym typeface="Google Sans"/>
              </a:rPr>
              <a:t>Do not present the following slides as a lecture.</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2400">
                <a:solidFill>
                  <a:srgbClr val="FFFFFF"/>
                </a:solidFill>
                <a:latin typeface="Google Sans"/>
                <a:ea typeface="Google Sans"/>
                <a:cs typeface="Google Sans"/>
                <a:sym typeface="Google Sans"/>
              </a:rPr>
              <a:t>They are for questions or a debrief after the activity.</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2400">
                <a:solidFill>
                  <a:srgbClr val="FFFFFF"/>
                </a:solidFill>
                <a:latin typeface="Google Sans"/>
                <a:ea typeface="Google Sans"/>
                <a:cs typeface="Google Sans"/>
                <a:sym typeface="Google Sans"/>
              </a:rPr>
              <a:t>Let learners work through the activity in pairs.</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FFFFFF"/>
              </a:solidFill>
              <a:latin typeface="Google Sans"/>
              <a:ea typeface="Google Sans"/>
              <a:cs typeface="Google Sans"/>
              <a:sym typeface="Google Sans"/>
            </a:endParaRPr>
          </a:p>
        </p:txBody>
      </p:sp>
      <p:sp>
        <p:nvSpPr>
          <p:cNvPr id="180" name="Google Shape;180;p32"/>
          <p:cNvSpPr/>
          <p:nvPr/>
        </p:nvSpPr>
        <p:spPr>
          <a:xfrm>
            <a:off x="3905550" y="1011300"/>
            <a:ext cx="1332900" cy="1215900"/>
          </a:xfrm>
          <a:prstGeom prst="octagon">
            <a:avLst>
              <a:gd fmla="val 29289" name="adj"/>
            </a:avLst>
          </a:prstGeom>
          <a:solidFill>
            <a:srgbClr val="CC000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Google Sans"/>
                <a:ea typeface="Google Sans"/>
                <a:cs typeface="Google Sans"/>
                <a:sym typeface="Google Sans"/>
              </a:rPr>
              <a:t>STOP</a:t>
            </a:r>
            <a:endParaRPr b="1" sz="2400">
              <a:solidFill>
                <a:srgbClr val="FFFFFF"/>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3"/>
          <p:cNvSpPr txBox="1"/>
          <p:nvPr/>
        </p:nvSpPr>
        <p:spPr>
          <a:xfrm>
            <a:off x="535025" y="1162650"/>
            <a:ext cx="7137300" cy="3596400"/>
          </a:xfrm>
          <a:prstGeom prst="rect">
            <a:avLst/>
          </a:prstGeom>
          <a:noFill/>
          <a:ln>
            <a:noFill/>
          </a:ln>
        </p:spPr>
        <p:txBody>
          <a:bodyPr anchorCtr="0" anchor="t" bIns="91425" lIns="91425" spcFirstLastPara="1" rIns="91425" wrap="square" tIns="91425">
            <a:noAutofit/>
          </a:bodyPr>
          <a:lstStyle/>
          <a:p>
            <a:pPr indent="0" lvl="0" marL="381000" marR="381000" rtl="0" algn="l">
              <a:spcBef>
                <a:spcPts val="0"/>
              </a:spcBef>
              <a:spcAft>
                <a:spcPts val="0"/>
              </a:spcAft>
              <a:buNone/>
            </a:pPr>
            <a:r>
              <a:rPr lang="en" sz="1800">
                <a:solidFill>
                  <a:srgbClr val="F06292"/>
                </a:solidFill>
                <a:highlight>
                  <a:srgbClr val="000000"/>
                </a:highlight>
                <a:latin typeface="Consolas"/>
                <a:ea typeface="Consolas"/>
                <a:cs typeface="Consolas"/>
                <a:sym typeface="Consolas"/>
              </a:rPr>
              <a:t># Install TF-Hub.</a:t>
            </a:r>
            <a:endParaRPr sz="1800">
              <a:solidFill>
                <a:srgbClr val="4DD0E1"/>
              </a:solidFill>
              <a:highlight>
                <a:srgbClr val="000000"/>
              </a:highlight>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rPr lang="en" sz="1800">
                <a:solidFill>
                  <a:srgbClr val="FFFFFF"/>
                </a:solidFill>
                <a:highlight>
                  <a:srgbClr val="000000"/>
                </a:highlight>
                <a:latin typeface="Consolas"/>
                <a:ea typeface="Consolas"/>
                <a:cs typeface="Consolas"/>
                <a:sym typeface="Consolas"/>
              </a:rPr>
              <a:t>!pip install tensorflow-hub</a:t>
            </a:r>
            <a:endParaRPr sz="1800">
              <a:solidFill>
                <a:srgbClr val="FFFFFF"/>
              </a:solidFill>
              <a:highlight>
                <a:srgbClr val="000000"/>
              </a:highlight>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rPr lang="en" sz="1800">
                <a:solidFill>
                  <a:srgbClr val="FFFFFF"/>
                </a:solidFill>
                <a:highlight>
                  <a:srgbClr val="000000"/>
                </a:highlight>
                <a:latin typeface="Consolas"/>
                <a:ea typeface="Consolas"/>
                <a:cs typeface="Consolas"/>
                <a:sym typeface="Consolas"/>
              </a:rPr>
              <a:t>!pip install</a:t>
            </a:r>
            <a:r>
              <a:rPr lang="en" sz="1800">
                <a:solidFill>
                  <a:srgbClr val="FFFFFF"/>
                </a:solidFill>
                <a:latin typeface="Consolas"/>
                <a:ea typeface="Consolas"/>
                <a:cs typeface="Consolas"/>
                <a:sym typeface="Consolas"/>
              </a:rPr>
              <a:t> </a:t>
            </a:r>
            <a:r>
              <a:rPr lang="en" sz="1800">
                <a:solidFill>
                  <a:srgbClr val="FFFFFF"/>
                </a:solidFill>
                <a:highlight>
                  <a:srgbClr val="000000"/>
                </a:highlight>
                <a:latin typeface="Consolas"/>
                <a:ea typeface="Consolas"/>
                <a:cs typeface="Consolas"/>
                <a:sym typeface="Consolas"/>
              </a:rPr>
              <a:t>seaborn</a:t>
            </a:r>
            <a:endParaRPr sz="1800">
              <a:solidFill>
                <a:srgbClr val="FFFFFF"/>
              </a:solidFill>
              <a:highlight>
                <a:srgbClr val="000000"/>
              </a:highlight>
              <a:latin typeface="Consolas"/>
              <a:ea typeface="Consolas"/>
              <a:cs typeface="Consolas"/>
              <a:sym typeface="Consolas"/>
            </a:endParaRPr>
          </a:p>
          <a:p>
            <a:pPr indent="0" lvl="0" marL="381000" marR="381000" rtl="0" algn="l">
              <a:spcBef>
                <a:spcPts val="0"/>
              </a:spcBef>
              <a:spcAft>
                <a:spcPts val="0"/>
              </a:spcAft>
              <a:buNone/>
            </a:pPr>
            <a:r>
              <a:t/>
            </a:r>
            <a:endParaRPr sz="1800">
              <a:solidFill>
                <a:srgbClr val="4DD0E1"/>
              </a:solidFill>
              <a:highlight>
                <a:srgbClr val="000000"/>
              </a:highlight>
              <a:latin typeface="Consolas"/>
              <a:ea typeface="Consolas"/>
              <a:cs typeface="Consolas"/>
              <a:sym typeface="Consolas"/>
            </a:endParaRPr>
          </a:p>
          <a:p>
            <a:pPr indent="0" lvl="0" marL="381000" marR="381000" rtl="0" algn="l">
              <a:spcBef>
                <a:spcPts val="0"/>
              </a:spcBef>
              <a:spcAft>
                <a:spcPts val="0"/>
              </a:spcAft>
              <a:buNone/>
            </a:pPr>
            <a:r>
              <a:rPr lang="en" sz="1800">
                <a:solidFill>
                  <a:srgbClr val="4DD0E1"/>
                </a:solidFill>
                <a:highlight>
                  <a:srgbClr val="000000"/>
                </a:highlight>
                <a:latin typeface="Consolas"/>
                <a:ea typeface="Consolas"/>
                <a:cs typeface="Consolas"/>
                <a:sym typeface="Consolas"/>
              </a:rPr>
              <a:t>import</a:t>
            </a:r>
            <a:r>
              <a:rPr lang="en" sz="1800">
                <a:solidFill>
                  <a:srgbClr val="ECEFF1"/>
                </a:solidFill>
                <a:highlight>
                  <a:srgbClr val="000000"/>
                </a:highlight>
                <a:latin typeface="Consolas"/>
                <a:ea typeface="Consolas"/>
                <a:cs typeface="Consolas"/>
                <a:sym typeface="Consolas"/>
              </a:rPr>
              <a:t> tensorflow </a:t>
            </a:r>
            <a:r>
              <a:rPr lang="en" sz="1800">
                <a:solidFill>
                  <a:srgbClr val="4DD0E1"/>
                </a:solidFill>
                <a:highlight>
                  <a:srgbClr val="000000"/>
                </a:highlight>
                <a:latin typeface="Consolas"/>
                <a:ea typeface="Consolas"/>
                <a:cs typeface="Consolas"/>
                <a:sym typeface="Consolas"/>
              </a:rPr>
              <a:t>as</a:t>
            </a:r>
            <a:r>
              <a:rPr lang="en" sz="1800">
                <a:solidFill>
                  <a:srgbClr val="ECEFF1"/>
                </a:solidFill>
                <a:highlight>
                  <a:srgbClr val="000000"/>
                </a:highlight>
                <a:latin typeface="Consolas"/>
                <a:ea typeface="Consolas"/>
                <a:cs typeface="Consolas"/>
                <a:sym typeface="Consolas"/>
              </a:rPr>
              <a:t> tf</a:t>
            </a:r>
            <a:endParaRPr sz="1800">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None/>
            </a:pPr>
            <a:r>
              <a:rPr lang="en" sz="1800">
                <a:solidFill>
                  <a:srgbClr val="4DD0E1"/>
                </a:solidFill>
                <a:highlight>
                  <a:srgbClr val="000000"/>
                </a:highlight>
                <a:latin typeface="Consolas"/>
                <a:ea typeface="Consolas"/>
                <a:cs typeface="Consolas"/>
                <a:sym typeface="Consolas"/>
              </a:rPr>
              <a:t>from</a:t>
            </a:r>
            <a:r>
              <a:rPr lang="en" sz="1800">
                <a:solidFill>
                  <a:srgbClr val="ECEFF1"/>
                </a:solidFill>
                <a:highlight>
                  <a:srgbClr val="000000"/>
                </a:highlight>
                <a:latin typeface="Consolas"/>
                <a:ea typeface="Consolas"/>
                <a:cs typeface="Consolas"/>
                <a:sym typeface="Consolas"/>
              </a:rPr>
              <a:t> tensorflow </a:t>
            </a:r>
            <a:r>
              <a:rPr lang="en" sz="1800">
                <a:solidFill>
                  <a:srgbClr val="4DD0E1"/>
                </a:solidFill>
                <a:highlight>
                  <a:srgbClr val="000000"/>
                </a:highlight>
                <a:latin typeface="Consolas"/>
                <a:ea typeface="Consolas"/>
                <a:cs typeface="Consolas"/>
                <a:sym typeface="Consolas"/>
              </a:rPr>
              <a:t>import</a:t>
            </a:r>
            <a:r>
              <a:rPr lang="en" sz="1800">
                <a:solidFill>
                  <a:srgbClr val="ECEFF1"/>
                </a:solidFill>
                <a:highlight>
                  <a:srgbClr val="000000"/>
                </a:highlight>
                <a:latin typeface="Consolas"/>
                <a:ea typeface="Consolas"/>
                <a:cs typeface="Consolas"/>
                <a:sym typeface="Consolas"/>
              </a:rPr>
              <a:t> keras</a:t>
            </a:r>
            <a:endParaRPr sz="1800">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None/>
            </a:pPr>
            <a:r>
              <a:rPr lang="en" sz="1800">
                <a:solidFill>
                  <a:srgbClr val="4DD0E1"/>
                </a:solidFill>
                <a:highlight>
                  <a:srgbClr val="000000"/>
                </a:highlight>
                <a:latin typeface="Consolas"/>
                <a:ea typeface="Consolas"/>
                <a:cs typeface="Consolas"/>
                <a:sym typeface="Consolas"/>
              </a:rPr>
              <a:t>import</a:t>
            </a:r>
            <a:r>
              <a:rPr lang="en" sz="1800">
                <a:solidFill>
                  <a:srgbClr val="ECEFF1"/>
                </a:solidFill>
                <a:highlight>
                  <a:srgbClr val="000000"/>
                </a:highlight>
                <a:latin typeface="Consolas"/>
                <a:ea typeface="Consolas"/>
                <a:cs typeface="Consolas"/>
                <a:sym typeface="Consolas"/>
              </a:rPr>
              <a:t> numpy </a:t>
            </a:r>
            <a:r>
              <a:rPr lang="en" sz="1800">
                <a:solidFill>
                  <a:srgbClr val="4DD0E1"/>
                </a:solidFill>
                <a:highlight>
                  <a:srgbClr val="000000"/>
                </a:highlight>
                <a:latin typeface="Consolas"/>
                <a:ea typeface="Consolas"/>
                <a:cs typeface="Consolas"/>
                <a:sym typeface="Consolas"/>
              </a:rPr>
              <a:t>as</a:t>
            </a:r>
            <a:r>
              <a:rPr lang="en" sz="1800">
                <a:solidFill>
                  <a:srgbClr val="ECEFF1"/>
                </a:solidFill>
                <a:highlight>
                  <a:srgbClr val="000000"/>
                </a:highlight>
                <a:latin typeface="Consolas"/>
                <a:ea typeface="Consolas"/>
                <a:cs typeface="Consolas"/>
                <a:sym typeface="Consolas"/>
              </a:rPr>
              <a:t> np</a:t>
            </a:r>
            <a:endParaRPr sz="1800">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None/>
            </a:pPr>
            <a:r>
              <a:rPr lang="en" sz="1800">
                <a:solidFill>
                  <a:srgbClr val="4DD0E1"/>
                </a:solidFill>
                <a:highlight>
                  <a:srgbClr val="000000"/>
                </a:highlight>
                <a:latin typeface="Consolas"/>
                <a:ea typeface="Consolas"/>
                <a:cs typeface="Consolas"/>
                <a:sym typeface="Consolas"/>
              </a:rPr>
              <a:t>import</a:t>
            </a:r>
            <a:r>
              <a:rPr lang="en" sz="1800">
                <a:solidFill>
                  <a:srgbClr val="ECEFF1"/>
                </a:solidFill>
                <a:highlight>
                  <a:srgbClr val="000000"/>
                </a:highlight>
                <a:latin typeface="Consolas"/>
                <a:ea typeface="Consolas"/>
                <a:cs typeface="Consolas"/>
                <a:sym typeface="Consolas"/>
              </a:rPr>
              <a:t> matplotlib.pyplot </a:t>
            </a:r>
            <a:r>
              <a:rPr lang="en" sz="1800">
                <a:solidFill>
                  <a:srgbClr val="4DD0E1"/>
                </a:solidFill>
                <a:highlight>
                  <a:srgbClr val="000000"/>
                </a:highlight>
                <a:latin typeface="Consolas"/>
                <a:ea typeface="Consolas"/>
                <a:cs typeface="Consolas"/>
                <a:sym typeface="Consolas"/>
              </a:rPr>
              <a:t>as</a:t>
            </a:r>
            <a:r>
              <a:rPr lang="en" sz="1800">
                <a:solidFill>
                  <a:srgbClr val="ECEFF1"/>
                </a:solidFill>
                <a:highlight>
                  <a:srgbClr val="000000"/>
                </a:highlight>
                <a:latin typeface="Consolas"/>
                <a:ea typeface="Consolas"/>
                <a:cs typeface="Consolas"/>
                <a:sym typeface="Consolas"/>
              </a:rPr>
              <a:t> plt</a:t>
            </a:r>
            <a:endParaRPr sz="1800">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rPr lang="en" sz="1800">
                <a:solidFill>
                  <a:srgbClr val="4DD0E1"/>
                </a:solidFill>
                <a:highlight>
                  <a:schemeClr val="dk1"/>
                </a:highlight>
                <a:latin typeface="Consolas"/>
                <a:ea typeface="Consolas"/>
                <a:cs typeface="Consolas"/>
                <a:sym typeface="Consolas"/>
              </a:rPr>
              <a:t>import</a:t>
            </a:r>
            <a:r>
              <a:rPr lang="en" sz="1800">
                <a:solidFill>
                  <a:srgbClr val="ECEFF1"/>
                </a:solidFill>
                <a:highlight>
                  <a:srgbClr val="000000"/>
                </a:highlight>
                <a:latin typeface="Consolas"/>
                <a:ea typeface="Consolas"/>
                <a:cs typeface="Consolas"/>
                <a:sym typeface="Consolas"/>
              </a:rPr>
              <a:t> os</a:t>
            </a:r>
            <a:endParaRPr sz="1800">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rPr lang="en" sz="1800">
                <a:solidFill>
                  <a:srgbClr val="4DD0E1"/>
                </a:solidFill>
                <a:highlight>
                  <a:schemeClr val="dk1"/>
                </a:highlight>
                <a:latin typeface="Consolas"/>
                <a:ea typeface="Consolas"/>
                <a:cs typeface="Consolas"/>
                <a:sym typeface="Consolas"/>
              </a:rPr>
              <a:t>import</a:t>
            </a:r>
            <a:r>
              <a:rPr lang="en" sz="1800">
                <a:solidFill>
                  <a:srgbClr val="ECEFF1"/>
                </a:solidFill>
                <a:highlight>
                  <a:srgbClr val="000000"/>
                </a:highlight>
                <a:latin typeface="Consolas"/>
                <a:ea typeface="Consolas"/>
                <a:cs typeface="Consolas"/>
                <a:sym typeface="Consolas"/>
              </a:rPr>
              <a:t> pandas </a:t>
            </a:r>
            <a:r>
              <a:rPr lang="en" sz="1800">
                <a:solidFill>
                  <a:srgbClr val="4DD0E1"/>
                </a:solidFill>
                <a:highlight>
                  <a:schemeClr val="dk1"/>
                </a:highlight>
                <a:latin typeface="Consolas"/>
                <a:ea typeface="Consolas"/>
                <a:cs typeface="Consolas"/>
                <a:sym typeface="Consolas"/>
              </a:rPr>
              <a:t>as</a:t>
            </a:r>
            <a:r>
              <a:rPr lang="en" sz="1800">
                <a:solidFill>
                  <a:srgbClr val="ECEFF1"/>
                </a:solidFill>
                <a:highlight>
                  <a:srgbClr val="000000"/>
                </a:highlight>
                <a:latin typeface="Consolas"/>
                <a:ea typeface="Consolas"/>
                <a:cs typeface="Consolas"/>
                <a:sym typeface="Consolas"/>
              </a:rPr>
              <a:t> pd</a:t>
            </a:r>
            <a:endParaRPr sz="1800">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rPr lang="en" sz="1800">
                <a:solidFill>
                  <a:srgbClr val="4DD0E1"/>
                </a:solidFill>
                <a:highlight>
                  <a:schemeClr val="dk1"/>
                </a:highlight>
                <a:latin typeface="Consolas"/>
                <a:ea typeface="Consolas"/>
                <a:cs typeface="Consolas"/>
                <a:sym typeface="Consolas"/>
              </a:rPr>
              <a:t>import</a:t>
            </a:r>
            <a:r>
              <a:rPr lang="en" sz="1800">
                <a:solidFill>
                  <a:srgbClr val="ECEFF1"/>
                </a:solidFill>
                <a:highlight>
                  <a:srgbClr val="000000"/>
                </a:highlight>
                <a:latin typeface="Consolas"/>
                <a:ea typeface="Consolas"/>
                <a:cs typeface="Consolas"/>
                <a:sym typeface="Consolas"/>
              </a:rPr>
              <a:t> re</a:t>
            </a:r>
            <a:endParaRPr sz="1800">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rPr lang="en" sz="1800">
                <a:solidFill>
                  <a:srgbClr val="4DD0E1"/>
                </a:solidFill>
                <a:highlight>
                  <a:schemeClr val="dk1"/>
                </a:highlight>
                <a:latin typeface="Consolas"/>
                <a:ea typeface="Consolas"/>
                <a:cs typeface="Consolas"/>
                <a:sym typeface="Consolas"/>
              </a:rPr>
              <a:t>import</a:t>
            </a:r>
            <a:r>
              <a:rPr lang="en" sz="1800">
                <a:solidFill>
                  <a:srgbClr val="ECEFF1"/>
                </a:solidFill>
                <a:highlight>
                  <a:srgbClr val="000000"/>
                </a:highlight>
                <a:latin typeface="Consolas"/>
                <a:ea typeface="Consolas"/>
                <a:cs typeface="Consolas"/>
                <a:sym typeface="Consolas"/>
              </a:rPr>
              <a:t> seaborn </a:t>
            </a:r>
            <a:r>
              <a:rPr lang="en" sz="1800">
                <a:solidFill>
                  <a:srgbClr val="4DD0E1"/>
                </a:solidFill>
                <a:highlight>
                  <a:schemeClr val="dk1"/>
                </a:highlight>
                <a:latin typeface="Consolas"/>
                <a:ea typeface="Consolas"/>
                <a:cs typeface="Consolas"/>
                <a:sym typeface="Consolas"/>
              </a:rPr>
              <a:t>as</a:t>
            </a:r>
            <a:r>
              <a:rPr lang="en" sz="1800">
                <a:solidFill>
                  <a:srgbClr val="ECEFF1"/>
                </a:solidFill>
                <a:highlight>
                  <a:srgbClr val="000000"/>
                </a:highlight>
                <a:latin typeface="Consolas"/>
                <a:ea typeface="Consolas"/>
                <a:cs typeface="Consolas"/>
                <a:sym typeface="Consolas"/>
              </a:rPr>
              <a:t> sns</a:t>
            </a:r>
            <a:endParaRPr sz="1800">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None/>
            </a:pPr>
            <a:r>
              <a:t/>
            </a:r>
            <a:endParaRPr sz="1800">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None/>
            </a:pPr>
            <a:r>
              <a:t/>
            </a:r>
            <a:endParaRPr sz="1800">
              <a:solidFill>
                <a:srgbClr val="ECEFF1"/>
              </a:solidFill>
              <a:highlight>
                <a:srgbClr val="000000"/>
              </a:highlight>
              <a:latin typeface="Consolas"/>
              <a:ea typeface="Consolas"/>
              <a:cs typeface="Consolas"/>
              <a:sym typeface="Consolas"/>
            </a:endParaRPr>
          </a:p>
        </p:txBody>
      </p:sp>
      <p:sp>
        <p:nvSpPr>
          <p:cNvPr id="186" name="Google Shape;186;p33"/>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Import all libraries</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4"/>
          <p:cNvSpPr txBox="1"/>
          <p:nvPr/>
        </p:nvSpPr>
        <p:spPr>
          <a:xfrm>
            <a:off x="609600" y="933450"/>
            <a:ext cx="8948700" cy="206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solidFill>
                  <a:srgbClr val="4DD0E1"/>
                </a:solidFill>
                <a:highlight>
                  <a:srgbClr val="000000"/>
                </a:highlight>
                <a:latin typeface="Consolas"/>
                <a:ea typeface="Consolas"/>
                <a:cs typeface="Consolas"/>
                <a:sym typeface="Consolas"/>
              </a:rPr>
              <a:t>def</a:t>
            </a:r>
            <a:r>
              <a:rPr lang="en" sz="1600">
                <a:solidFill>
                  <a:schemeClr val="dk1"/>
                </a:solidFill>
                <a:highlight>
                  <a:srgbClr val="000000"/>
                </a:highlight>
                <a:latin typeface="Consolas"/>
                <a:ea typeface="Consolas"/>
                <a:cs typeface="Consolas"/>
                <a:sym typeface="Consolas"/>
              </a:rPr>
              <a:t> </a:t>
            </a:r>
            <a:r>
              <a:rPr lang="en" sz="1600">
                <a:solidFill>
                  <a:srgbClr val="FFFFFF"/>
                </a:solidFill>
                <a:highlight>
                  <a:srgbClr val="000000"/>
                </a:highlight>
                <a:latin typeface="Consolas"/>
                <a:ea typeface="Consolas"/>
                <a:cs typeface="Consolas"/>
                <a:sym typeface="Consolas"/>
              </a:rPr>
              <a:t>load_directory_data(directory):</a:t>
            </a:r>
            <a:endParaRPr sz="1600">
              <a:solidFill>
                <a:srgbClr val="FFFFFF"/>
              </a:solidFill>
              <a:highlight>
                <a:srgbClr val="000000"/>
              </a:highlight>
              <a:latin typeface="Consolas"/>
              <a:ea typeface="Consolas"/>
              <a:cs typeface="Consolas"/>
              <a:sym typeface="Consolas"/>
            </a:endParaRPr>
          </a:p>
          <a:p>
            <a:pPr indent="0" lvl="0" marL="0" rtl="0" algn="l">
              <a:lnSpc>
                <a:spcPct val="150000"/>
              </a:lnSpc>
              <a:spcBef>
                <a:spcPts val="0"/>
              </a:spcBef>
              <a:spcAft>
                <a:spcPts val="0"/>
              </a:spcAft>
              <a:buNone/>
            </a:pPr>
            <a:r>
              <a:rPr lang="en" sz="1600">
                <a:solidFill>
                  <a:srgbClr val="FFFFFF"/>
                </a:solidFill>
                <a:highlight>
                  <a:srgbClr val="000000"/>
                </a:highlight>
                <a:latin typeface="Consolas"/>
                <a:ea typeface="Consolas"/>
                <a:cs typeface="Consolas"/>
                <a:sym typeface="Consolas"/>
              </a:rPr>
              <a:t> data = {}</a:t>
            </a:r>
            <a:endParaRPr sz="1600">
              <a:solidFill>
                <a:srgbClr val="F06292"/>
              </a:solidFill>
              <a:highlight>
                <a:srgbClr val="000000"/>
              </a:highlight>
              <a:latin typeface="Consolas"/>
              <a:ea typeface="Consolas"/>
              <a:cs typeface="Consolas"/>
              <a:sym typeface="Consolas"/>
            </a:endParaRPr>
          </a:p>
          <a:p>
            <a:pPr indent="0" lvl="0" marL="0" rtl="0" algn="l">
              <a:lnSpc>
                <a:spcPct val="150000"/>
              </a:lnSpc>
              <a:spcBef>
                <a:spcPts val="0"/>
              </a:spcBef>
              <a:spcAft>
                <a:spcPts val="0"/>
              </a:spcAft>
              <a:buNone/>
            </a:pPr>
            <a:r>
              <a:rPr lang="en" sz="1600">
                <a:solidFill>
                  <a:srgbClr val="F06292"/>
                </a:solidFill>
                <a:highlight>
                  <a:srgbClr val="000000"/>
                </a:highlight>
                <a:latin typeface="Consolas"/>
                <a:ea typeface="Consolas"/>
                <a:cs typeface="Consolas"/>
                <a:sym typeface="Consolas"/>
              </a:rPr>
              <a:t> </a:t>
            </a:r>
            <a:r>
              <a:rPr lang="en" sz="1600">
                <a:solidFill>
                  <a:srgbClr val="FFFFFF"/>
                </a:solidFill>
                <a:highlight>
                  <a:srgbClr val="000000"/>
                </a:highlight>
                <a:latin typeface="Consolas"/>
                <a:ea typeface="Consolas"/>
                <a:cs typeface="Consolas"/>
                <a:sym typeface="Consolas"/>
              </a:rPr>
              <a:t>data[</a:t>
            </a:r>
            <a:r>
              <a:rPr lang="en" sz="1600">
                <a:solidFill>
                  <a:srgbClr val="F06292"/>
                </a:solidFill>
                <a:highlight>
                  <a:srgbClr val="000000"/>
                </a:highlight>
                <a:latin typeface="Consolas"/>
                <a:ea typeface="Consolas"/>
                <a:cs typeface="Consolas"/>
                <a:sym typeface="Consolas"/>
              </a:rPr>
              <a:t>"sentence"</a:t>
            </a:r>
            <a:r>
              <a:rPr lang="en" sz="1600">
                <a:solidFill>
                  <a:srgbClr val="FFFFFF"/>
                </a:solidFill>
                <a:highlight>
                  <a:srgbClr val="000000"/>
                </a:highlight>
                <a:latin typeface="Consolas"/>
                <a:ea typeface="Consolas"/>
                <a:cs typeface="Consolas"/>
                <a:sym typeface="Consolas"/>
              </a:rPr>
              <a:t>] = []</a:t>
            </a:r>
            <a:endParaRPr sz="1600">
              <a:solidFill>
                <a:srgbClr val="FFFFFF"/>
              </a:solidFill>
              <a:highlight>
                <a:srgbClr val="000000"/>
              </a:highlight>
              <a:latin typeface="Consolas"/>
              <a:ea typeface="Consolas"/>
              <a:cs typeface="Consolas"/>
              <a:sym typeface="Consolas"/>
            </a:endParaRPr>
          </a:p>
          <a:p>
            <a:pPr indent="0" lvl="0" marL="0" rtl="0" algn="l">
              <a:lnSpc>
                <a:spcPct val="150000"/>
              </a:lnSpc>
              <a:spcBef>
                <a:spcPts val="0"/>
              </a:spcBef>
              <a:spcAft>
                <a:spcPts val="0"/>
              </a:spcAft>
              <a:buNone/>
            </a:pPr>
            <a:r>
              <a:rPr lang="en" sz="1600">
                <a:solidFill>
                  <a:srgbClr val="FFFFFF"/>
                </a:solidFill>
                <a:highlight>
                  <a:srgbClr val="000000"/>
                </a:highlight>
                <a:latin typeface="Consolas"/>
                <a:ea typeface="Consolas"/>
                <a:cs typeface="Consolas"/>
                <a:sym typeface="Consolas"/>
              </a:rPr>
              <a:t> data[</a:t>
            </a:r>
            <a:r>
              <a:rPr lang="en" sz="1600">
                <a:solidFill>
                  <a:srgbClr val="F06292"/>
                </a:solidFill>
                <a:highlight>
                  <a:srgbClr val="000000"/>
                </a:highlight>
                <a:latin typeface="Consolas"/>
                <a:ea typeface="Consolas"/>
                <a:cs typeface="Consolas"/>
                <a:sym typeface="Consolas"/>
              </a:rPr>
              <a:t>"sentiment"</a:t>
            </a:r>
            <a:r>
              <a:rPr lang="en" sz="1600">
                <a:solidFill>
                  <a:srgbClr val="FFFFFF"/>
                </a:solidFill>
                <a:highlight>
                  <a:srgbClr val="000000"/>
                </a:highlight>
                <a:latin typeface="Consolas"/>
                <a:ea typeface="Consolas"/>
                <a:cs typeface="Consolas"/>
                <a:sym typeface="Consolas"/>
              </a:rPr>
              <a:t>] = []</a:t>
            </a:r>
            <a:endParaRPr sz="1600">
              <a:solidFill>
                <a:srgbClr val="FFFFFF"/>
              </a:solidFill>
              <a:highlight>
                <a:srgbClr val="000000"/>
              </a:highlight>
              <a:latin typeface="Consolas"/>
              <a:ea typeface="Consolas"/>
              <a:cs typeface="Consolas"/>
              <a:sym typeface="Consolas"/>
            </a:endParaRPr>
          </a:p>
          <a:p>
            <a:pPr indent="0" lvl="0" marL="0" rtl="0" algn="l">
              <a:lnSpc>
                <a:spcPct val="150000"/>
              </a:lnSpc>
              <a:spcBef>
                <a:spcPts val="0"/>
              </a:spcBef>
              <a:spcAft>
                <a:spcPts val="0"/>
              </a:spcAft>
              <a:buNone/>
            </a:pPr>
            <a:r>
              <a:rPr lang="en" sz="1600">
                <a:solidFill>
                  <a:schemeClr val="dk1"/>
                </a:solidFill>
                <a:highlight>
                  <a:srgbClr val="000000"/>
                </a:highlight>
                <a:latin typeface="Consolas"/>
                <a:ea typeface="Consolas"/>
                <a:cs typeface="Consolas"/>
                <a:sym typeface="Consolas"/>
              </a:rPr>
              <a:t> </a:t>
            </a:r>
            <a:r>
              <a:rPr lang="en" sz="1600">
                <a:solidFill>
                  <a:srgbClr val="4DD0E1"/>
                </a:solidFill>
                <a:highlight>
                  <a:srgbClr val="000000"/>
                </a:highlight>
                <a:latin typeface="Consolas"/>
                <a:ea typeface="Consolas"/>
                <a:cs typeface="Consolas"/>
                <a:sym typeface="Consolas"/>
              </a:rPr>
              <a:t>for</a:t>
            </a:r>
            <a:r>
              <a:rPr lang="en" sz="1600">
                <a:solidFill>
                  <a:schemeClr val="dk1"/>
                </a:solidFill>
                <a:highlight>
                  <a:srgbClr val="000000"/>
                </a:highlight>
                <a:latin typeface="Consolas"/>
                <a:ea typeface="Consolas"/>
                <a:cs typeface="Consolas"/>
                <a:sym typeface="Consolas"/>
              </a:rPr>
              <a:t> </a:t>
            </a:r>
            <a:r>
              <a:rPr lang="en" sz="1600">
                <a:solidFill>
                  <a:srgbClr val="FFFFFF"/>
                </a:solidFill>
                <a:highlight>
                  <a:srgbClr val="000000"/>
                </a:highlight>
                <a:latin typeface="Consolas"/>
                <a:ea typeface="Consolas"/>
                <a:cs typeface="Consolas"/>
                <a:sym typeface="Consolas"/>
              </a:rPr>
              <a:t>file_path</a:t>
            </a:r>
            <a:r>
              <a:rPr lang="en" sz="1600">
                <a:solidFill>
                  <a:schemeClr val="dk1"/>
                </a:solidFill>
                <a:highlight>
                  <a:srgbClr val="000000"/>
                </a:highlight>
                <a:latin typeface="Consolas"/>
                <a:ea typeface="Consolas"/>
                <a:cs typeface="Consolas"/>
                <a:sym typeface="Consolas"/>
              </a:rPr>
              <a:t> </a:t>
            </a:r>
            <a:r>
              <a:rPr lang="en" sz="1600">
                <a:solidFill>
                  <a:srgbClr val="4DD0E1"/>
                </a:solidFill>
                <a:highlight>
                  <a:srgbClr val="000000"/>
                </a:highlight>
                <a:latin typeface="Consolas"/>
                <a:ea typeface="Consolas"/>
                <a:cs typeface="Consolas"/>
                <a:sym typeface="Consolas"/>
              </a:rPr>
              <a:t>in</a:t>
            </a:r>
            <a:r>
              <a:rPr lang="en" sz="1600">
                <a:solidFill>
                  <a:schemeClr val="dk1"/>
                </a:solidFill>
                <a:highlight>
                  <a:srgbClr val="000000"/>
                </a:highlight>
                <a:latin typeface="Consolas"/>
                <a:ea typeface="Consolas"/>
                <a:cs typeface="Consolas"/>
                <a:sym typeface="Consolas"/>
              </a:rPr>
              <a:t> </a:t>
            </a:r>
            <a:r>
              <a:rPr lang="en" sz="1600">
                <a:solidFill>
                  <a:srgbClr val="FFFFFF"/>
                </a:solidFill>
                <a:highlight>
                  <a:srgbClr val="000000"/>
                </a:highlight>
                <a:latin typeface="Consolas"/>
                <a:ea typeface="Consolas"/>
                <a:cs typeface="Consolas"/>
                <a:sym typeface="Consolas"/>
              </a:rPr>
              <a:t>os.listdir(directory):</a:t>
            </a:r>
            <a:endParaRPr sz="1600">
              <a:solidFill>
                <a:srgbClr val="FFFFFF"/>
              </a:solidFill>
              <a:highlight>
                <a:srgbClr val="000000"/>
              </a:highlight>
              <a:latin typeface="Consolas"/>
              <a:ea typeface="Consolas"/>
              <a:cs typeface="Consolas"/>
              <a:sym typeface="Consolas"/>
            </a:endParaRPr>
          </a:p>
          <a:p>
            <a:pPr indent="0" lvl="0" marL="0" rtl="0" algn="l">
              <a:lnSpc>
                <a:spcPct val="150000"/>
              </a:lnSpc>
              <a:spcBef>
                <a:spcPts val="0"/>
              </a:spcBef>
              <a:spcAft>
                <a:spcPts val="0"/>
              </a:spcAft>
              <a:buNone/>
            </a:pPr>
            <a:r>
              <a:rPr lang="en" sz="1600">
                <a:solidFill>
                  <a:srgbClr val="FFFFFF"/>
                </a:solidFill>
                <a:highlight>
                  <a:srgbClr val="000000"/>
                </a:highlight>
                <a:latin typeface="Consolas"/>
                <a:ea typeface="Consolas"/>
                <a:cs typeface="Consolas"/>
                <a:sym typeface="Consolas"/>
              </a:rPr>
              <a:t>    </a:t>
            </a:r>
            <a:r>
              <a:rPr lang="en" sz="1600">
                <a:solidFill>
                  <a:srgbClr val="4DD0E1"/>
                </a:solidFill>
                <a:highlight>
                  <a:srgbClr val="000000"/>
                </a:highlight>
                <a:latin typeface="Consolas"/>
                <a:ea typeface="Consolas"/>
                <a:cs typeface="Consolas"/>
                <a:sym typeface="Consolas"/>
              </a:rPr>
              <a:t>with</a:t>
            </a:r>
            <a:r>
              <a:rPr lang="en" sz="1600">
                <a:solidFill>
                  <a:srgbClr val="FFFFFF"/>
                </a:solidFill>
                <a:highlight>
                  <a:srgbClr val="000000"/>
                </a:highlight>
                <a:latin typeface="Consolas"/>
                <a:ea typeface="Consolas"/>
                <a:cs typeface="Consolas"/>
                <a:sym typeface="Consolas"/>
              </a:rPr>
              <a:t> </a:t>
            </a:r>
            <a:r>
              <a:rPr lang="en" sz="1800">
                <a:solidFill>
                  <a:srgbClr val="FFFFFF"/>
                </a:solidFill>
                <a:latin typeface="Consolas"/>
                <a:ea typeface="Consolas"/>
                <a:cs typeface="Consolas"/>
                <a:sym typeface="Consolas"/>
              </a:rPr>
              <a:t>tf</a:t>
            </a:r>
            <a:r>
              <a:rPr lang="en" sz="1600">
                <a:solidFill>
                  <a:srgbClr val="FFFFFF"/>
                </a:solidFill>
                <a:highlight>
                  <a:srgbClr val="000000"/>
                </a:highlight>
                <a:latin typeface="Consolas"/>
                <a:ea typeface="Consolas"/>
                <a:cs typeface="Consolas"/>
                <a:sym typeface="Consolas"/>
              </a:rPr>
              <a:t>.gfile.GFile(os.path.join(directory, file_path),</a:t>
            </a:r>
            <a:r>
              <a:rPr lang="en" sz="1600">
                <a:solidFill>
                  <a:srgbClr val="F06292"/>
                </a:solidFill>
                <a:highlight>
                  <a:srgbClr val="000000"/>
                </a:highlight>
                <a:latin typeface="Consolas"/>
                <a:ea typeface="Consolas"/>
                <a:cs typeface="Consolas"/>
                <a:sym typeface="Consolas"/>
              </a:rPr>
              <a:t> "r"</a:t>
            </a:r>
            <a:r>
              <a:rPr lang="en" sz="1600">
                <a:solidFill>
                  <a:srgbClr val="FFFFFF"/>
                </a:solidFill>
                <a:highlight>
                  <a:srgbClr val="000000"/>
                </a:highlight>
                <a:latin typeface="Consolas"/>
                <a:ea typeface="Consolas"/>
                <a:cs typeface="Consolas"/>
                <a:sym typeface="Consolas"/>
              </a:rPr>
              <a:t>)</a:t>
            </a:r>
            <a:r>
              <a:rPr lang="en" sz="1600">
                <a:solidFill>
                  <a:srgbClr val="4DD0E1"/>
                </a:solidFill>
                <a:highlight>
                  <a:srgbClr val="000000"/>
                </a:highlight>
                <a:latin typeface="Consolas"/>
                <a:ea typeface="Consolas"/>
                <a:cs typeface="Consolas"/>
                <a:sym typeface="Consolas"/>
              </a:rPr>
              <a:t> as</a:t>
            </a:r>
            <a:r>
              <a:rPr lang="en" sz="1600">
                <a:solidFill>
                  <a:schemeClr val="dk1"/>
                </a:solidFill>
                <a:highlight>
                  <a:srgbClr val="000000"/>
                </a:highlight>
                <a:latin typeface="Consolas"/>
                <a:ea typeface="Consolas"/>
                <a:cs typeface="Consolas"/>
                <a:sym typeface="Consolas"/>
              </a:rPr>
              <a:t> </a:t>
            </a:r>
            <a:r>
              <a:rPr lang="en" sz="1600">
                <a:solidFill>
                  <a:srgbClr val="FFFFFF"/>
                </a:solidFill>
                <a:highlight>
                  <a:srgbClr val="000000"/>
                </a:highlight>
                <a:latin typeface="Consolas"/>
                <a:ea typeface="Consolas"/>
                <a:cs typeface="Consolas"/>
                <a:sym typeface="Consolas"/>
              </a:rPr>
              <a:t>f:</a:t>
            </a:r>
            <a:endParaRPr sz="1600">
              <a:solidFill>
                <a:srgbClr val="FFFFFF"/>
              </a:solidFill>
              <a:highlight>
                <a:srgbClr val="000000"/>
              </a:highlight>
              <a:latin typeface="Consolas"/>
              <a:ea typeface="Consolas"/>
              <a:cs typeface="Consolas"/>
              <a:sym typeface="Consolas"/>
            </a:endParaRPr>
          </a:p>
          <a:p>
            <a:pPr indent="0" lvl="0" marL="0" rtl="0" algn="l">
              <a:lnSpc>
                <a:spcPct val="150000"/>
              </a:lnSpc>
              <a:spcBef>
                <a:spcPts val="0"/>
              </a:spcBef>
              <a:spcAft>
                <a:spcPts val="0"/>
              </a:spcAft>
              <a:buNone/>
            </a:pPr>
            <a:r>
              <a:rPr lang="en" sz="1600">
                <a:solidFill>
                  <a:srgbClr val="FFFFFF"/>
                </a:solidFill>
                <a:highlight>
                  <a:srgbClr val="000000"/>
                </a:highlight>
                <a:latin typeface="Consolas"/>
                <a:ea typeface="Consolas"/>
                <a:cs typeface="Consolas"/>
                <a:sym typeface="Consolas"/>
              </a:rPr>
              <a:t>        data[</a:t>
            </a:r>
            <a:r>
              <a:rPr lang="en" sz="1600">
                <a:solidFill>
                  <a:srgbClr val="F06292"/>
                </a:solidFill>
                <a:highlight>
                  <a:srgbClr val="000000"/>
                </a:highlight>
                <a:latin typeface="Consolas"/>
                <a:ea typeface="Consolas"/>
                <a:cs typeface="Consolas"/>
                <a:sym typeface="Consolas"/>
              </a:rPr>
              <a:t>"sentence"</a:t>
            </a:r>
            <a:r>
              <a:rPr lang="en" sz="1600">
                <a:solidFill>
                  <a:srgbClr val="FFFFFF"/>
                </a:solidFill>
                <a:highlight>
                  <a:srgbClr val="000000"/>
                </a:highlight>
                <a:latin typeface="Consolas"/>
                <a:ea typeface="Consolas"/>
                <a:cs typeface="Consolas"/>
                <a:sym typeface="Consolas"/>
              </a:rPr>
              <a:t>].append(f.read())</a:t>
            </a:r>
            <a:endParaRPr sz="1600">
              <a:solidFill>
                <a:srgbClr val="FFFFFF"/>
              </a:solidFill>
              <a:highlight>
                <a:srgbClr val="000000"/>
              </a:highlight>
              <a:latin typeface="Consolas"/>
              <a:ea typeface="Consolas"/>
              <a:cs typeface="Consolas"/>
              <a:sym typeface="Consolas"/>
            </a:endParaRPr>
          </a:p>
          <a:p>
            <a:pPr indent="0" lvl="0" marL="0" rtl="0" algn="l">
              <a:lnSpc>
                <a:spcPct val="150000"/>
              </a:lnSpc>
              <a:spcBef>
                <a:spcPts val="0"/>
              </a:spcBef>
              <a:spcAft>
                <a:spcPts val="0"/>
              </a:spcAft>
              <a:buNone/>
            </a:pPr>
            <a:r>
              <a:rPr lang="en" sz="1600">
                <a:solidFill>
                  <a:srgbClr val="FFFFFF"/>
                </a:solidFill>
                <a:highlight>
                  <a:srgbClr val="000000"/>
                </a:highlight>
                <a:latin typeface="Consolas"/>
                <a:ea typeface="Consolas"/>
                <a:cs typeface="Consolas"/>
                <a:sym typeface="Consolas"/>
              </a:rPr>
              <a:t>        data[</a:t>
            </a:r>
            <a:r>
              <a:rPr lang="en" sz="1600">
                <a:solidFill>
                  <a:srgbClr val="F06292"/>
                </a:solidFill>
                <a:highlight>
                  <a:srgbClr val="000000"/>
                </a:highlight>
                <a:latin typeface="Consolas"/>
                <a:ea typeface="Consolas"/>
                <a:cs typeface="Consolas"/>
                <a:sym typeface="Consolas"/>
              </a:rPr>
              <a:t>"sentiment"</a:t>
            </a:r>
            <a:r>
              <a:rPr lang="en" sz="1600">
                <a:solidFill>
                  <a:srgbClr val="FFFFFF"/>
                </a:solidFill>
                <a:highlight>
                  <a:srgbClr val="000000"/>
                </a:highlight>
                <a:latin typeface="Consolas"/>
                <a:ea typeface="Consolas"/>
                <a:cs typeface="Consolas"/>
                <a:sym typeface="Consolas"/>
              </a:rPr>
              <a:t>].append(re.match(</a:t>
            </a:r>
            <a:r>
              <a:rPr lang="en" sz="1600">
                <a:solidFill>
                  <a:srgbClr val="F06292"/>
                </a:solidFill>
                <a:highlight>
                  <a:srgbClr val="000000"/>
                </a:highlight>
                <a:latin typeface="Consolas"/>
                <a:ea typeface="Consolas"/>
                <a:cs typeface="Consolas"/>
                <a:sym typeface="Consolas"/>
              </a:rPr>
              <a:t>"\d+_(\d+)\.txt"</a:t>
            </a:r>
            <a:r>
              <a:rPr lang="en" sz="1600">
                <a:solidFill>
                  <a:srgbClr val="FFFFFF"/>
                </a:solidFill>
                <a:highlight>
                  <a:srgbClr val="000000"/>
                </a:highlight>
                <a:latin typeface="Consolas"/>
                <a:ea typeface="Consolas"/>
                <a:cs typeface="Consolas"/>
                <a:sym typeface="Consolas"/>
              </a:rPr>
              <a:t>, file_path)</a:t>
            </a:r>
            <a:endParaRPr sz="1600">
              <a:solidFill>
                <a:srgbClr val="FFFFFF"/>
              </a:solidFill>
              <a:highlight>
                <a:srgbClr val="000000"/>
              </a:highlight>
              <a:latin typeface="Consolas"/>
              <a:ea typeface="Consolas"/>
              <a:cs typeface="Consolas"/>
              <a:sym typeface="Consolas"/>
            </a:endParaRPr>
          </a:p>
          <a:p>
            <a:pPr indent="0" lvl="0" marL="0" rtl="0" algn="l">
              <a:lnSpc>
                <a:spcPct val="150000"/>
              </a:lnSpc>
              <a:spcBef>
                <a:spcPts val="0"/>
              </a:spcBef>
              <a:spcAft>
                <a:spcPts val="0"/>
              </a:spcAft>
              <a:buNone/>
            </a:pPr>
            <a:r>
              <a:rPr lang="en" sz="1600">
                <a:solidFill>
                  <a:srgbClr val="FFFFFF"/>
                </a:solidFill>
                <a:highlight>
                  <a:srgbClr val="000000"/>
                </a:highlight>
                <a:latin typeface="Consolas"/>
                <a:ea typeface="Consolas"/>
                <a:cs typeface="Consolas"/>
                <a:sym typeface="Consolas"/>
              </a:rPr>
              <a:t>           .group(</a:t>
            </a:r>
            <a:r>
              <a:rPr lang="en" sz="1600">
                <a:solidFill>
                  <a:srgbClr val="09885A"/>
                </a:solidFill>
                <a:highlight>
                  <a:srgbClr val="000000"/>
                </a:highlight>
                <a:latin typeface="Consolas"/>
                <a:ea typeface="Consolas"/>
                <a:cs typeface="Consolas"/>
                <a:sym typeface="Consolas"/>
              </a:rPr>
              <a:t>1</a:t>
            </a:r>
            <a:r>
              <a:rPr lang="en" sz="1600">
                <a:solidFill>
                  <a:srgbClr val="FFFFFF"/>
                </a:solidFill>
                <a:highlight>
                  <a:srgbClr val="000000"/>
                </a:highlight>
                <a:latin typeface="Consolas"/>
                <a:ea typeface="Consolas"/>
                <a:cs typeface="Consolas"/>
                <a:sym typeface="Consolas"/>
              </a:rPr>
              <a:t>))</a:t>
            </a:r>
            <a:endParaRPr sz="1600">
              <a:solidFill>
                <a:srgbClr val="FFFFFF"/>
              </a:solidFill>
              <a:highlight>
                <a:srgbClr val="000000"/>
              </a:highlight>
              <a:latin typeface="Consolas"/>
              <a:ea typeface="Consolas"/>
              <a:cs typeface="Consolas"/>
              <a:sym typeface="Consolas"/>
            </a:endParaRPr>
          </a:p>
          <a:p>
            <a:pPr indent="0" lvl="0" marL="0" rtl="0" algn="l">
              <a:lnSpc>
                <a:spcPct val="150000"/>
              </a:lnSpc>
              <a:spcBef>
                <a:spcPts val="0"/>
              </a:spcBef>
              <a:spcAft>
                <a:spcPts val="0"/>
              </a:spcAft>
              <a:buNone/>
            </a:pPr>
            <a:r>
              <a:rPr lang="en" sz="1600">
                <a:solidFill>
                  <a:schemeClr val="dk1"/>
                </a:solidFill>
                <a:highlight>
                  <a:srgbClr val="000000"/>
                </a:highlight>
                <a:latin typeface="Consolas"/>
                <a:ea typeface="Consolas"/>
                <a:cs typeface="Consolas"/>
                <a:sym typeface="Consolas"/>
              </a:rPr>
              <a:t>    </a:t>
            </a:r>
            <a:r>
              <a:rPr lang="en" sz="1600">
                <a:solidFill>
                  <a:srgbClr val="4DD0E1"/>
                </a:solidFill>
                <a:highlight>
                  <a:srgbClr val="000000"/>
                </a:highlight>
                <a:latin typeface="Consolas"/>
                <a:ea typeface="Consolas"/>
                <a:cs typeface="Consolas"/>
                <a:sym typeface="Consolas"/>
              </a:rPr>
              <a:t>return</a:t>
            </a:r>
            <a:r>
              <a:rPr lang="en" sz="1600">
                <a:solidFill>
                  <a:srgbClr val="FFFFFF"/>
                </a:solidFill>
                <a:highlight>
                  <a:srgbClr val="000000"/>
                </a:highlight>
                <a:latin typeface="Consolas"/>
                <a:ea typeface="Consolas"/>
                <a:cs typeface="Consolas"/>
                <a:sym typeface="Consolas"/>
              </a:rPr>
              <a:t> pd.DataFrame.from_dict(data)</a:t>
            </a:r>
            <a:endParaRPr sz="1600">
              <a:solidFill>
                <a:srgbClr val="FFFFFF"/>
              </a:solidFill>
              <a:highlight>
                <a:srgbClr val="000000"/>
              </a:highlight>
              <a:latin typeface="Consolas"/>
              <a:ea typeface="Consolas"/>
              <a:cs typeface="Consolas"/>
              <a:sym typeface="Consolas"/>
            </a:endParaRPr>
          </a:p>
        </p:txBody>
      </p:sp>
      <p:sp>
        <p:nvSpPr>
          <p:cNvPr id="192" name="Google Shape;192;p34"/>
          <p:cNvSpPr txBox="1"/>
          <p:nvPr>
            <p:ph type="title"/>
          </p:nvPr>
        </p:nvSpPr>
        <p:spPr>
          <a:xfrm>
            <a:off x="417674" y="341875"/>
            <a:ext cx="62355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Getting started with Data (1 of 3)</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5"/>
          <p:cNvSpPr txBox="1"/>
          <p:nvPr/>
        </p:nvSpPr>
        <p:spPr>
          <a:xfrm>
            <a:off x="609600" y="933450"/>
            <a:ext cx="8290800" cy="3848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700">
                <a:solidFill>
                  <a:srgbClr val="4DD0E1"/>
                </a:solidFill>
                <a:highlight>
                  <a:schemeClr val="dk1"/>
                </a:highlight>
                <a:latin typeface="Consolas"/>
                <a:ea typeface="Consolas"/>
                <a:cs typeface="Consolas"/>
                <a:sym typeface="Consolas"/>
              </a:rPr>
              <a:t>def</a:t>
            </a:r>
            <a:r>
              <a:rPr lang="en" sz="1700">
                <a:solidFill>
                  <a:schemeClr val="dk1"/>
                </a:solidFill>
                <a:highlight>
                  <a:schemeClr val="dk1"/>
                </a:highlight>
                <a:latin typeface="Consolas"/>
                <a:ea typeface="Consolas"/>
                <a:cs typeface="Consolas"/>
                <a:sym typeface="Consolas"/>
              </a:rPr>
              <a:t> </a:t>
            </a:r>
            <a:r>
              <a:rPr lang="en" sz="1700">
                <a:solidFill>
                  <a:srgbClr val="FFFFFF"/>
                </a:solidFill>
                <a:highlight>
                  <a:schemeClr val="dk1"/>
                </a:highlight>
                <a:latin typeface="Consolas"/>
                <a:ea typeface="Consolas"/>
                <a:cs typeface="Consolas"/>
                <a:sym typeface="Consolas"/>
              </a:rPr>
              <a:t>load_dataset(directory):</a:t>
            </a:r>
            <a:endParaRPr sz="1700">
              <a:solidFill>
                <a:srgbClr val="FFFFFF"/>
              </a:solidFill>
              <a:highlight>
                <a:schemeClr val="dk1"/>
              </a:highlight>
              <a:latin typeface="Consolas"/>
              <a:ea typeface="Consolas"/>
              <a:cs typeface="Consolas"/>
              <a:sym typeface="Consolas"/>
            </a:endParaRPr>
          </a:p>
          <a:p>
            <a:pPr indent="0" lvl="0" marL="0" rtl="0" algn="l">
              <a:lnSpc>
                <a:spcPct val="150000"/>
              </a:lnSpc>
              <a:spcBef>
                <a:spcPts val="0"/>
              </a:spcBef>
              <a:spcAft>
                <a:spcPts val="0"/>
              </a:spcAft>
              <a:buNone/>
            </a:pPr>
            <a:r>
              <a:rPr lang="en" sz="1700">
                <a:solidFill>
                  <a:srgbClr val="FFFFFF"/>
                </a:solidFill>
                <a:highlight>
                  <a:schemeClr val="dk1"/>
                </a:highlight>
                <a:latin typeface="Consolas"/>
                <a:ea typeface="Consolas"/>
                <a:cs typeface="Consolas"/>
                <a:sym typeface="Consolas"/>
              </a:rPr>
              <a:t>   </a:t>
            </a:r>
            <a:r>
              <a:rPr lang="en" sz="1800">
                <a:solidFill>
                  <a:srgbClr val="FFFFFF"/>
                </a:solidFill>
                <a:latin typeface="Consolas"/>
                <a:ea typeface="Consolas"/>
                <a:cs typeface="Consolas"/>
                <a:sym typeface="Consolas"/>
              </a:rPr>
              <a:t>pos_df</a:t>
            </a:r>
            <a:r>
              <a:rPr lang="en" sz="1700">
                <a:solidFill>
                  <a:srgbClr val="FFFFFF"/>
                </a:solidFill>
                <a:highlight>
                  <a:schemeClr val="dk1"/>
                </a:highlight>
                <a:latin typeface="Consolas"/>
                <a:ea typeface="Consolas"/>
                <a:cs typeface="Consolas"/>
                <a:sym typeface="Consolas"/>
              </a:rPr>
              <a:t> = load_directory_data(os.path.join(directory,</a:t>
            </a:r>
            <a:r>
              <a:rPr lang="en" sz="1700">
                <a:solidFill>
                  <a:srgbClr val="F06292"/>
                </a:solidFill>
                <a:highlight>
                  <a:schemeClr val="dk1"/>
                </a:highlight>
                <a:latin typeface="Consolas"/>
                <a:ea typeface="Consolas"/>
                <a:cs typeface="Consolas"/>
                <a:sym typeface="Consolas"/>
              </a:rPr>
              <a:t> "pos"</a:t>
            </a:r>
            <a:r>
              <a:rPr lang="en" sz="1700">
                <a:solidFill>
                  <a:srgbClr val="FFFFFF"/>
                </a:solidFill>
                <a:highlight>
                  <a:schemeClr val="dk1"/>
                </a:highlight>
                <a:latin typeface="Consolas"/>
                <a:ea typeface="Consolas"/>
                <a:cs typeface="Consolas"/>
                <a:sym typeface="Consolas"/>
              </a:rPr>
              <a:t>))</a:t>
            </a:r>
            <a:endParaRPr sz="1700">
              <a:solidFill>
                <a:srgbClr val="FFFFFF"/>
              </a:solidFill>
              <a:highlight>
                <a:schemeClr val="dk1"/>
              </a:highlight>
              <a:latin typeface="Consolas"/>
              <a:ea typeface="Consolas"/>
              <a:cs typeface="Consolas"/>
              <a:sym typeface="Consolas"/>
            </a:endParaRPr>
          </a:p>
          <a:p>
            <a:pPr indent="0" lvl="0" marL="0" rtl="0" algn="l">
              <a:lnSpc>
                <a:spcPct val="150000"/>
              </a:lnSpc>
              <a:spcBef>
                <a:spcPts val="0"/>
              </a:spcBef>
              <a:spcAft>
                <a:spcPts val="0"/>
              </a:spcAft>
              <a:buNone/>
            </a:pPr>
            <a:r>
              <a:rPr lang="en" sz="1700">
                <a:solidFill>
                  <a:srgbClr val="FFFFFF"/>
                </a:solidFill>
                <a:highlight>
                  <a:schemeClr val="dk1"/>
                </a:highlight>
                <a:latin typeface="Consolas"/>
                <a:ea typeface="Consolas"/>
                <a:cs typeface="Consolas"/>
                <a:sym typeface="Consolas"/>
              </a:rPr>
              <a:t>   neg_df = load_directory_data(os.path.join(directory, </a:t>
            </a:r>
            <a:r>
              <a:rPr lang="en" sz="1700">
                <a:solidFill>
                  <a:srgbClr val="F06292"/>
                </a:solidFill>
                <a:highlight>
                  <a:schemeClr val="dk1"/>
                </a:highlight>
                <a:latin typeface="Consolas"/>
                <a:ea typeface="Consolas"/>
                <a:cs typeface="Consolas"/>
                <a:sym typeface="Consolas"/>
              </a:rPr>
              <a:t>"neg"</a:t>
            </a:r>
            <a:r>
              <a:rPr lang="en" sz="1700">
                <a:solidFill>
                  <a:srgbClr val="FFFFFF"/>
                </a:solidFill>
                <a:highlight>
                  <a:schemeClr val="dk1"/>
                </a:highlight>
                <a:latin typeface="Consolas"/>
                <a:ea typeface="Consolas"/>
                <a:cs typeface="Consolas"/>
                <a:sym typeface="Consolas"/>
              </a:rPr>
              <a:t>))</a:t>
            </a:r>
            <a:endParaRPr sz="1700">
              <a:solidFill>
                <a:srgbClr val="FFFFFF"/>
              </a:solidFill>
              <a:highlight>
                <a:schemeClr val="dk1"/>
              </a:highlight>
              <a:latin typeface="Consolas"/>
              <a:ea typeface="Consolas"/>
              <a:cs typeface="Consolas"/>
              <a:sym typeface="Consolas"/>
            </a:endParaRPr>
          </a:p>
          <a:p>
            <a:pPr indent="0" lvl="0" marL="0" rtl="0" algn="l">
              <a:lnSpc>
                <a:spcPct val="150000"/>
              </a:lnSpc>
              <a:spcBef>
                <a:spcPts val="0"/>
              </a:spcBef>
              <a:spcAft>
                <a:spcPts val="0"/>
              </a:spcAft>
              <a:buNone/>
            </a:pPr>
            <a:r>
              <a:rPr lang="en" sz="1700">
                <a:solidFill>
                  <a:srgbClr val="FFFFFF"/>
                </a:solidFill>
                <a:highlight>
                  <a:schemeClr val="dk1"/>
                </a:highlight>
                <a:latin typeface="Consolas"/>
                <a:ea typeface="Consolas"/>
                <a:cs typeface="Consolas"/>
                <a:sym typeface="Consolas"/>
              </a:rPr>
              <a:t>   pos_df[</a:t>
            </a:r>
            <a:r>
              <a:rPr lang="en" sz="1700">
                <a:solidFill>
                  <a:srgbClr val="F06292"/>
                </a:solidFill>
                <a:highlight>
                  <a:schemeClr val="dk1"/>
                </a:highlight>
                <a:latin typeface="Consolas"/>
                <a:ea typeface="Consolas"/>
                <a:cs typeface="Consolas"/>
                <a:sym typeface="Consolas"/>
              </a:rPr>
              <a:t>"polarity"</a:t>
            </a:r>
            <a:r>
              <a:rPr lang="en" sz="1700">
                <a:solidFill>
                  <a:srgbClr val="FFFFFF"/>
                </a:solidFill>
                <a:highlight>
                  <a:schemeClr val="dk1"/>
                </a:highlight>
                <a:latin typeface="Consolas"/>
                <a:ea typeface="Consolas"/>
                <a:cs typeface="Consolas"/>
                <a:sym typeface="Consolas"/>
              </a:rPr>
              <a:t>] = </a:t>
            </a:r>
            <a:r>
              <a:rPr lang="en" sz="1700">
                <a:solidFill>
                  <a:srgbClr val="09885A"/>
                </a:solidFill>
                <a:highlight>
                  <a:schemeClr val="dk1"/>
                </a:highlight>
                <a:latin typeface="Consolas"/>
                <a:ea typeface="Consolas"/>
                <a:cs typeface="Consolas"/>
                <a:sym typeface="Consolas"/>
              </a:rPr>
              <a:t>1</a:t>
            </a:r>
            <a:endParaRPr sz="1700">
              <a:solidFill>
                <a:srgbClr val="09885A"/>
              </a:solidFill>
              <a:highlight>
                <a:schemeClr val="dk1"/>
              </a:highlight>
              <a:latin typeface="Consolas"/>
              <a:ea typeface="Consolas"/>
              <a:cs typeface="Consolas"/>
              <a:sym typeface="Consolas"/>
            </a:endParaRPr>
          </a:p>
          <a:p>
            <a:pPr indent="0" lvl="0" marL="0" rtl="0" algn="l">
              <a:lnSpc>
                <a:spcPct val="150000"/>
              </a:lnSpc>
              <a:spcBef>
                <a:spcPts val="0"/>
              </a:spcBef>
              <a:spcAft>
                <a:spcPts val="0"/>
              </a:spcAft>
              <a:buNone/>
            </a:pPr>
            <a:r>
              <a:rPr lang="en" sz="1700">
                <a:solidFill>
                  <a:schemeClr val="dk1"/>
                </a:solidFill>
                <a:highlight>
                  <a:schemeClr val="dk1"/>
                </a:highlight>
                <a:latin typeface="Consolas"/>
                <a:ea typeface="Consolas"/>
                <a:cs typeface="Consolas"/>
                <a:sym typeface="Consolas"/>
              </a:rPr>
              <a:t>   </a:t>
            </a:r>
            <a:r>
              <a:rPr lang="en" sz="1700">
                <a:solidFill>
                  <a:srgbClr val="FFFFFF"/>
                </a:solidFill>
                <a:highlight>
                  <a:schemeClr val="dk1"/>
                </a:highlight>
                <a:latin typeface="Consolas"/>
                <a:ea typeface="Consolas"/>
                <a:cs typeface="Consolas"/>
                <a:sym typeface="Consolas"/>
              </a:rPr>
              <a:t>neg_df[</a:t>
            </a:r>
            <a:r>
              <a:rPr lang="en" sz="1700">
                <a:solidFill>
                  <a:srgbClr val="F06292"/>
                </a:solidFill>
                <a:highlight>
                  <a:schemeClr val="dk1"/>
                </a:highlight>
                <a:latin typeface="Consolas"/>
                <a:ea typeface="Consolas"/>
                <a:cs typeface="Consolas"/>
                <a:sym typeface="Consolas"/>
              </a:rPr>
              <a:t>"polarity"</a:t>
            </a:r>
            <a:r>
              <a:rPr lang="en" sz="1700">
                <a:solidFill>
                  <a:srgbClr val="FFFFFF"/>
                </a:solidFill>
                <a:highlight>
                  <a:schemeClr val="dk1"/>
                </a:highlight>
                <a:latin typeface="Consolas"/>
                <a:ea typeface="Consolas"/>
                <a:cs typeface="Consolas"/>
                <a:sym typeface="Consolas"/>
              </a:rPr>
              <a:t>] = </a:t>
            </a:r>
            <a:r>
              <a:rPr lang="en" sz="1700">
                <a:solidFill>
                  <a:srgbClr val="09885A"/>
                </a:solidFill>
                <a:highlight>
                  <a:schemeClr val="dk1"/>
                </a:highlight>
                <a:latin typeface="Consolas"/>
                <a:ea typeface="Consolas"/>
                <a:cs typeface="Consolas"/>
                <a:sym typeface="Consolas"/>
              </a:rPr>
              <a:t>0</a:t>
            </a:r>
            <a:endParaRPr sz="1700">
              <a:solidFill>
                <a:srgbClr val="09885A"/>
              </a:solidFill>
              <a:highlight>
                <a:schemeClr val="dk1"/>
              </a:highlight>
              <a:latin typeface="Consolas"/>
              <a:ea typeface="Consolas"/>
              <a:cs typeface="Consolas"/>
              <a:sym typeface="Consolas"/>
            </a:endParaRPr>
          </a:p>
          <a:p>
            <a:pPr indent="0" lvl="0" marL="0" rtl="0" algn="l">
              <a:lnSpc>
                <a:spcPct val="150000"/>
              </a:lnSpc>
              <a:spcBef>
                <a:spcPts val="0"/>
              </a:spcBef>
              <a:spcAft>
                <a:spcPts val="0"/>
              </a:spcAft>
              <a:buNone/>
            </a:pPr>
            <a:r>
              <a:rPr lang="en" sz="1700">
                <a:solidFill>
                  <a:schemeClr val="dk1"/>
                </a:solidFill>
                <a:highlight>
                  <a:schemeClr val="dk1"/>
                </a:highlight>
                <a:latin typeface="Consolas"/>
                <a:ea typeface="Consolas"/>
                <a:cs typeface="Consolas"/>
                <a:sym typeface="Consolas"/>
              </a:rPr>
              <a:t>   </a:t>
            </a:r>
            <a:r>
              <a:rPr lang="en" sz="1700">
                <a:solidFill>
                  <a:srgbClr val="4DD0E1"/>
                </a:solidFill>
                <a:highlight>
                  <a:schemeClr val="dk1"/>
                </a:highlight>
                <a:latin typeface="Consolas"/>
                <a:ea typeface="Consolas"/>
                <a:cs typeface="Consolas"/>
                <a:sym typeface="Consolas"/>
              </a:rPr>
              <a:t>return</a:t>
            </a:r>
            <a:r>
              <a:rPr lang="en" sz="1700">
                <a:solidFill>
                  <a:schemeClr val="dk1"/>
                </a:solidFill>
                <a:highlight>
                  <a:schemeClr val="dk1"/>
                </a:highlight>
                <a:latin typeface="Consolas"/>
                <a:ea typeface="Consolas"/>
                <a:cs typeface="Consolas"/>
                <a:sym typeface="Consolas"/>
              </a:rPr>
              <a:t> </a:t>
            </a:r>
            <a:r>
              <a:rPr lang="en" sz="1700">
                <a:solidFill>
                  <a:srgbClr val="FFFFFF"/>
                </a:solidFill>
                <a:highlight>
                  <a:schemeClr val="dk1"/>
                </a:highlight>
                <a:latin typeface="Consolas"/>
                <a:ea typeface="Consolas"/>
                <a:cs typeface="Consolas"/>
                <a:sym typeface="Consolas"/>
              </a:rPr>
              <a:t>pd.concat([pos_df, neg_df]).sample(frac=</a:t>
            </a:r>
            <a:r>
              <a:rPr lang="en" sz="1700">
                <a:solidFill>
                  <a:srgbClr val="09885A"/>
                </a:solidFill>
                <a:highlight>
                  <a:schemeClr val="dk1"/>
                </a:highlight>
                <a:latin typeface="Consolas"/>
                <a:ea typeface="Consolas"/>
                <a:cs typeface="Consolas"/>
                <a:sym typeface="Consolas"/>
              </a:rPr>
              <a:t>1</a:t>
            </a:r>
            <a:r>
              <a:rPr lang="en" sz="1700">
                <a:solidFill>
                  <a:srgbClr val="FFFFFF"/>
                </a:solidFill>
                <a:highlight>
                  <a:schemeClr val="dk1"/>
                </a:highlight>
                <a:latin typeface="Consolas"/>
                <a:ea typeface="Consolas"/>
                <a:cs typeface="Consolas"/>
                <a:sym typeface="Consolas"/>
              </a:rPr>
              <a:t>) </a:t>
            </a:r>
            <a:endParaRPr sz="1700">
              <a:solidFill>
                <a:srgbClr val="FFFFFF"/>
              </a:solidFill>
              <a:highlight>
                <a:schemeClr val="dk1"/>
              </a:highlight>
              <a:latin typeface="Consolas"/>
              <a:ea typeface="Consolas"/>
              <a:cs typeface="Consolas"/>
              <a:sym typeface="Consolas"/>
            </a:endParaRPr>
          </a:p>
          <a:p>
            <a:pPr indent="0" lvl="0" marL="0" rtl="0" algn="l">
              <a:lnSpc>
                <a:spcPct val="150000"/>
              </a:lnSpc>
              <a:spcBef>
                <a:spcPts val="0"/>
              </a:spcBef>
              <a:spcAft>
                <a:spcPts val="0"/>
              </a:spcAft>
              <a:buNone/>
            </a:pPr>
            <a:r>
              <a:rPr lang="en" sz="1700">
                <a:solidFill>
                  <a:srgbClr val="FFFFFF"/>
                </a:solidFill>
                <a:highlight>
                  <a:schemeClr val="dk1"/>
                </a:highlight>
                <a:latin typeface="Consolas"/>
                <a:ea typeface="Consolas"/>
                <a:cs typeface="Consolas"/>
                <a:sym typeface="Consolas"/>
              </a:rPr>
              <a:t>       .reset_index(drop=</a:t>
            </a:r>
            <a:r>
              <a:rPr lang="en" sz="1700">
                <a:solidFill>
                  <a:srgbClr val="4DD0E1"/>
                </a:solidFill>
                <a:highlight>
                  <a:schemeClr val="dk1"/>
                </a:highlight>
                <a:latin typeface="Consolas"/>
                <a:ea typeface="Consolas"/>
                <a:cs typeface="Consolas"/>
                <a:sym typeface="Consolas"/>
              </a:rPr>
              <a:t>True</a:t>
            </a:r>
            <a:r>
              <a:rPr lang="en" sz="1700">
                <a:solidFill>
                  <a:srgbClr val="FFFFFF"/>
                </a:solidFill>
                <a:highlight>
                  <a:schemeClr val="dk1"/>
                </a:highlight>
                <a:latin typeface="Consolas"/>
                <a:ea typeface="Consolas"/>
                <a:cs typeface="Consolas"/>
                <a:sym typeface="Consolas"/>
              </a:rPr>
              <a:t>)</a:t>
            </a:r>
            <a:endParaRPr sz="1700">
              <a:solidFill>
                <a:srgbClr val="4DD0E1"/>
              </a:solidFill>
              <a:highlight>
                <a:srgbClr val="000000"/>
              </a:highlight>
              <a:latin typeface="Consolas"/>
              <a:ea typeface="Consolas"/>
              <a:cs typeface="Consolas"/>
              <a:sym typeface="Consolas"/>
            </a:endParaRPr>
          </a:p>
        </p:txBody>
      </p:sp>
      <p:sp>
        <p:nvSpPr>
          <p:cNvPr id="198" name="Google Shape;198;p35"/>
          <p:cNvSpPr txBox="1"/>
          <p:nvPr>
            <p:ph type="title"/>
          </p:nvPr>
        </p:nvSpPr>
        <p:spPr>
          <a:xfrm>
            <a:off x="417674" y="341875"/>
            <a:ext cx="49449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Getting started with Data (2 of 3)</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6"/>
          <p:cNvSpPr txBox="1"/>
          <p:nvPr/>
        </p:nvSpPr>
        <p:spPr>
          <a:xfrm>
            <a:off x="440850" y="933450"/>
            <a:ext cx="8927100" cy="3848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solidFill>
                  <a:srgbClr val="4DD0E1"/>
                </a:solidFill>
                <a:highlight>
                  <a:schemeClr val="dk1"/>
                </a:highlight>
                <a:latin typeface="Consolas"/>
                <a:ea typeface="Consolas"/>
                <a:cs typeface="Consolas"/>
                <a:sym typeface="Consolas"/>
              </a:rPr>
              <a:t>def</a:t>
            </a:r>
            <a:r>
              <a:rPr lang="en" sz="1600">
                <a:solidFill>
                  <a:schemeClr val="dk1"/>
                </a:solidFill>
                <a:highlight>
                  <a:schemeClr val="dk1"/>
                </a:highlight>
                <a:latin typeface="Consolas"/>
                <a:ea typeface="Consolas"/>
                <a:cs typeface="Consolas"/>
                <a:sym typeface="Consolas"/>
              </a:rPr>
              <a:t> </a:t>
            </a:r>
            <a:r>
              <a:rPr lang="en" sz="1600">
                <a:solidFill>
                  <a:srgbClr val="FFFFFF"/>
                </a:solidFill>
                <a:highlight>
                  <a:schemeClr val="dk1"/>
                </a:highlight>
                <a:latin typeface="Consolas"/>
                <a:ea typeface="Consolas"/>
                <a:cs typeface="Consolas"/>
                <a:sym typeface="Consolas"/>
              </a:rPr>
              <a:t>download_and_load_datasets(force_download=</a:t>
            </a:r>
            <a:r>
              <a:rPr lang="en" sz="1600">
                <a:solidFill>
                  <a:srgbClr val="4DD0E1"/>
                </a:solidFill>
                <a:highlight>
                  <a:schemeClr val="dk1"/>
                </a:highlight>
                <a:latin typeface="Consolas"/>
                <a:ea typeface="Consolas"/>
                <a:cs typeface="Consolas"/>
                <a:sym typeface="Consolas"/>
              </a:rPr>
              <a:t>False</a:t>
            </a:r>
            <a:r>
              <a:rPr lang="en" sz="1600">
                <a:solidFill>
                  <a:srgbClr val="FFFFFF"/>
                </a:solidFill>
                <a:highlight>
                  <a:schemeClr val="dk1"/>
                </a:highlight>
                <a:latin typeface="Consolas"/>
                <a:ea typeface="Consolas"/>
                <a:cs typeface="Consolas"/>
                <a:sym typeface="Consolas"/>
              </a:rPr>
              <a:t>):</a:t>
            </a:r>
            <a:endParaRPr sz="1600">
              <a:solidFill>
                <a:srgbClr val="FFFFFF"/>
              </a:solidFill>
              <a:highlight>
                <a:schemeClr val="dk1"/>
              </a:highlight>
              <a:latin typeface="Consolas"/>
              <a:ea typeface="Consolas"/>
              <a:cs typeface="Consolas"/>
              <a:sym typeface="Consolas"/>
            </a:endParaRPr>
          </a:p>
          <a:p>
            <a:pPr indent="0" lvl="0" marL="0" rtl="0" algn="l">
              <a:lnSpc>
                <a:spcPct val="150000"/>
              </a:lnSpc>
              <a:spcBef>
                <a:spcPts val="0"/>
              </a:spcBef>
              <a:spcAft>
                <a:spcPts val="0"/>
              </a:spcAft>
              <a:buNone/>
            </a:pPr>
            <a:r>
              <a:rPr lang="en" sz="1600">
                <a:solidFill>
                  <a:schemeClr val="dk1"/>
                </a:solidFill>
                <a:highlight>
                  <a:schemeClr val="dk1"/>
                </a:highlight>
                <a:latin typeface="Consolas"/>
                <a:ea typeface="Consolas"/>
                <a:cs typeface="Consolas"/>
                <a:sym typeface="Consolas"/>
              </a:rPr>
              <a:t>    </a:t>
            </a:r>
            <a:r>
              <a:rPr lang="en" sz="1600">
                <a:solidFill>
                  <a:srgbClr val="FFFFFF"/>
                </a:solidFill>
                <a:highlight>
                  <a:schemeClr val="dk1"/>
                </a:highlight>
                <a:latin typeface="Consolas"/>
                <a:ea typeface="Consolas"/>
                <a:cs typeface="Consolas"/>
                <a:sym typeface="Consolas"/>
              </a:rPr>
              <a:t>dataset = tf.keras.utils.get_file(</a:t>
            </a:r>
            <a:endParaRPr sz="1600">
              <a:solidFill>
                <a:srgbClr val="FFFFFF"/>
              </a:solidFill>
              <a:highlight>
                <a:schemeClr val="dk1"/>
              </a:highlight>
              <a:latin typeface="Consolas"/>
              <a:ea typeface="Consolas"/>
              <a:cs typeface="Consolas"/>
              <a:sym typeface="Consolas"/>
            </a:endParaRPr>
          </a:p>
          <a:p>
            <a:pPr indent="0" lvl="0" marL="0" rtl="0" algn="l">
              <a:lnSpc>
                <a:spcPct val="150000"/>
              </a:lnSpc>
              <a:spcBef>
                <a:spcPts val="0"/>
              </a:spcBef>
              <a:spcAft>
                <a:spcPts val="0"/>
              </a:spcAft>
              <a:buNone/>
            </a:pPr>
            <a:r>
              <a:rPr lang="en" sz="1600">
                <a:solidFill>
                  <a:srgbClr val="FFFFFF"/>
                </a:solidFill>
                <a:highlight>
                  <a:schemeClr val="dk1"/>
                </a:highlight>
                <a:latin typeface="Consolas"/>
                <a:ea typeface="Consolas"/>
                <a:cs typeface="Consolas"/>
                <a:sym typeface="Consolas"/>
              </a:rPr>
              <a:t>        fname=</a:t>
            </a:r>
            <a:r>
              <a:rPr lang="en" sz="1600">
                <a:solidFill>
                  <a:srgbClr val="F06292"/>
                </a:solidFill>
                <a:highlight>
                  <a:schemeClr val="dk1"/>
                </a:highlight>
                <a:latin typeface="Consolas"/>
                <a:ea typeface="Consolas"/>
                <a:cs typeface="Consolas"/>
                <a:sym typeface="Consolas"/>
              </a:rPr>
              <a:t>"aclImdb.tar.gz"</a:t>
            </a:r>
            <a:r>
              <a:rPr lang="en" sz="1600">
                <a:solidFill>
                  <a:srgbClr val="FFFFFF"/>
                </a:solidFill>
                <a:highlight>
                  <a:schemeClr val="dk1"/>
                </a:highlight>
                <a:latin typeface="Consolas"/>
                <a:ea typeface="Consolas"/>
                <a:cs typeface="Consolas"/>
                <a:sym typeface="Consolas"/>
              </a:rPr>
              <a:t>,</a:t>
            </a:r>
            <a:endParaRPr sz="1600">
              <a:solidFill>
                <a:schemeClr val="dk1"/>
              </a:solidFill>
              <a:highlight>
                <a:schemeClr val="dk1"/>
              </a:highlight>
              <a:latin typeface="Consolas"/>
              <a:ea typeface="Consolas"/>
              <a:cs typeface="Consolas"/>
              <a:sym typeface="Consolas"/>
            </a:endParaRPr>
          </a:p>
          <a:p>
            <a:pPr indent="0" lvl="0" marL="0" rtl="0" algn="l">
              <a:lnSpc>
                <a:spcPct val="150000"/>
              </a:lnSpc>
              <a:spcBef>
                <a:spcPts val="0"/>
              </a:spcBef>
              <a:spcAft>
                <a:spcPts val="0"/>
              </a:spcAft>
              <a:buNone/>
            </a:pPr>
            <a:r>
              <a:rPr lang="en" sz="1600">
                <a:solidFill>
                  <a:srgbClr val="FFFFFF"/>
                </a:solidFill>
                <a:highlight>
                  <a:schemeClr val="dk1"/>
                </a:highlight>
                <a:latin typeface="Consolas"/>
                <a:ea typeface="Consolas"/>
                <a:cs typeface="Consolas"/>
                <a:sym typeface="Consolas"/>
              </a:rPr>
              <a:t>        origin=</a:t>
            </a:r>
            <a:r>
              <a:rPr lang="en" sz="1600">
                <a:solidFill>
                  <a:srgbClr val="F06292"/>
                </a:solidFill>
                <a:highlight>
                  <a:schemeClr val="dk1"/>
                </a:highlight>
                <a:latin typeface="Consolas"/>
                <a:ea typeface="Consolas"/>
                <a:cs typeface="Consolas"/>
                <a:sym typeface="Consolas"/>
              </a:rPr>
              <a:t>"FILE URL"</a:t>
            </a:r>
            <a:r>
              <a:rPr lang="en" sz="1600">
                <a:solidFill>
                  <a:srgbClr val="FFFFFF"/>
                </a:solidFill>
                <a:highlight>
                  <a:schemeClr val="dk1"/>
                </a:highlight>
                <a:latin typeface="Consolas"/>
                <a:ea typeface="Consolas"/>
                <a:cs typeface="Consolas"/>
                <a:sym typeface="Consolas"/>
              </a:rPr>
              <a:t>,</a:t>
            </a:r>
            <a:endParaRPr sz="1600">
              <a:solidFill>
                <a:srgbClr val="FFFFFF"/>
              </a:solidFill>
              <a:highlight>
                <a:schemeClr val="dk1"/>
              </a:highlight>
              <a:latin typeface="Consolas"/>
              <a:ea typeface="Consolas"/>
              <a:cs typeface="Consolas"/>
              <a:sym typeface="Consolas"/>
            </a:endParaRPr>
          </a:p>
          <a:p>
            <a:pPr indent="0" lvl="0" marL="0" rtl="0" algn="l">
              <a:lnSpc>
                <a:spcPct val="150000"/>
              </a:lnSpc>
              <a:spcBef>
                <a:spcPts val="0"/>
              </a:spcBef>
              <a:spcAft>
                <a:spcPts val="0"/>
              </a:spcAft>
              <a:buNone/>
            </a:pPr>
            <a:r>
              <a:rPr lang="en" sz="1600">
                <a:solidFill>
                  <a:srgbClr val="FFFFFF"/>
                </a:solidFill>
                <a:highlight>
                  <a:schemeClr val="dk1"/>
                </a:highlight>
                <a:latin typeface="Consolas"/>
                <a:ea typeface="Consolas"/>
                <a:cs typeface="Consolas"/>
                <a:sym typeface="Consolas"/>
              </a:rPr>
              <a:t>        extract=</a:t>
            </a:r>
            <a:r>
              <a:rPr lang="en" sz="1600">
                <a:solidFill>
                  <a:srgbClr val="4DD0E1"/>
                </a:solidFill>
                <a:highlight>
                  <a:schemeClr val="dk1"/>
                </a:highlight>
                <a:latin typeface="Consolas"/>
                <a:ea typeface="Consolas"/>
                <a:cs typeface="Consolas"/>
                <a:sym typeface="Consolas"/>
              </a:rPr>
              <a:t>True</a:t>
            </a:r>
            <a:r>
              <a:rPr lang="en" sz="1600">
                <a:solidFill>
                  <a:srgbClr val="FFFFFF"/>
                </a:solidFill>
                <a:highlight>
                  <a:schemeClr val="dk1"/>
                </a:highlight>
                <a:latin typeface="Consolas"/>
                <a:ea typeface="Consolas"/>
                <a:cs typeface="Consolas"/>
                <a:sym typeface="Consolas"/>
              </a:rPr>
              <a:t>)</a:t>
            </a:r>
            <a:endParaRPr sz="1600">
              <a:solidFill>
                <a:srgbClr val="FFFFFF"/>
              </a:solidFill>
              <a:highlight>
                <a:schemeClr val="dk1"/>
              </a:highlight>
              <a:latin typeface="Consolas"/>
              <a:ea typeface="Consolas"/>
              <a:cs typeface="Consolas"/>
              <a:sym typeface="Consolas"/>
            </a:endParaRPr>
          </a:p>
          <a:p>
            <a:pPr indent="0" lvl="0" marL="0" rtl="0" algn="l">
              <a:lnSpc>
                <a:spcPct val="150000"/>
              </a:lnSpc>
              <a:spcBef>
                <a:spcPts val="0"/>
              </a:spcBef>
              <a:spcAft>
                <a:spcPts val="0"/>
              </a:spcAft>
              <a:buNone/>
            </a:pPr>
            <a:r>
              <a:rPr lang="en" sz="1600">
                <a:solidFill>
                  <a:srgbClr val="FFFFFF"/>
                </a:solidFill>
                <a:highlight>
                  <a:schemeClr val="dk1"/>
                </a:highlight>
                <a:latin typeface="Consolas"/>
                <a:ea typeface="Consolas"/>
                <a:cs typeface="Consolas"/>
                <a:sym typeface="Consolas"/>
              </a:rPr>
              <a:t>    train_df = load_dataset(os.path.join(os.path.dirname(dataset),</a:t>
            </a:r>
            <a:endParaRPr sz="1600">
              <a:solidFill>
                <a:srgbClr val="FFFFFF"/>
              </a:solidFill>
              <a:highlight>
                <a:schemeClr val="dk1"/>
              </a:highlight>
              <a:latin typeface="Consolas"/>
              <a:ea typeface="Consolas"/>
              <a:cs typeface="Consolas"/>
              <a:sym typeface="Consolas"/>
            </a:endParaRPr>
          </a:p>
          <a:p>
            <a:pPr indent="0" lvl="0" marL="0" rtl="0" algn="l">
              <a:lnSpc>
                <a:spcPct val="150000"/>
              </a:lnSpc>
              <a:spcBef>
                <a:spcPts val="0"/>
              </a:spcBef>
              <a:spcAft>
                <a:spcPts val="0"/>
              </a:spcAft>
              <a:buNone/>
            </a:pPr>
            <a:r>
              <a:rPr lang="en" sz="1600">
                <a:solidFill>
                  <a:schemeClr val="dk1"/>
                </a:solidFill>
                <a:highlight>
                  <a:schemeClr val="dk1"/>
                </a:highlight>
                <a:latin typeface="Consolas"/>
                <a:ea typeface="Consolas"/>
                <a:cs typeface="Consolas"/>
                <a:sym typeface="Consolas"/>
              </a:rPr>
              <a:t>                                      </a:t>
            </a:r>
            <a:r>
              <a:rPr lang="en" sz="1600">
                <a:solidFill>
                  <a:srgbClr val="F06292"/>
                </a:solidFill>
                <a:highlight>
                  <a:schemeClr val="dk1"/>
                </a:highlight>
                <a:latin typeface="Consolas"/>
                <a:ea typeface="Consolas"/>
                <a:cs typeface="Consolas"/>
                <a:sym typeface="Consolas"/>
              </a:rPr>
              <a:t>"aclImdb"</a:t>
            </a:r>
            <a:r>
              <a:rPr lang="en" sz="1600">
                <a:solidFill>
                  <a:srgbClr val="FFFFFF"/>
                </a:solidFill>
                <a:highlight>
                  <a:schemeClr val="dk1"/>
                </a:highlight>
                <a:latin typeface="Consolas"/>
                <a:ea typeface="Consolas"/>
                <a:cs typeface="Consolas"/>
                <a:sym typeface="Consolas"/>
              </a:rPr>
              <a:t>,</a:t>
            </a:r>
            <a:r>
              <a:rPr lang="en" sz="1600">
                <a:solidFill>
                  <a:srgbClr val="F06292"/>
                </a:solidFill>
                <a:highlight>
                  <a:schemeClr val="dk1"/>
                </a:highlight>
                <a:latin typeface="Consolas"/>
                <a:ea typeface="Consolas"/>
                <a:cs typeface="Consolas"/>
                <a:sym typeface="Consolas"/>
              </a:rPr>
              <a:t> "train"</a:t>
            </a:r>
            <a:r>
              <a:rPr lang="en" sz="1600">
                <a:solidFill>
                  <a:srgbClr val="FFFFFF"/>
                </a:solidFill>
                <a:highlight>
                  <a:schemeClr val="dk1"/>
                </a:highlight>
                <a:latin typeface="Consolas"/>
                <a:ea typeface="Consolas"/>
                <a:cs typeface="Consolas"/>
                <a:sym typeface="Consolas"/>
              </a:rPr>
              <a:t>))</a:t>
            </a:r>
            <a:endParaRPr sz="1600">
              <a:solidFill>
                <a:srgbClr val="FFFFFF"/>
              </a:solidFill>
              <a:highlight>
                <a:schemeClr val="dk1"/>
              </a:highlight>
              <a:latin typeface="Consolas"/>
              <a:ea typeface="Consolas"/>
              <a:cs typeface="Consolas"/>
              <a:sym typeface="Consolas"/>
            </a:endParaRPr>
          </a:p>
          <a:p>
            <a:pPr indent="0" lvl="0" marL="0" rtl="0" algn="l">
              <a:lnSpc>
                <a:spcPct val="150000"/>
              </a:lnSpc>
              <a:spcBef>
                <a:spcPts val="0"/>
              </a:spcBef>
              <a:spcAft>
                <a:spcPts val="0"/>
              </a:spcAft>
              <a:buNone/>
            </a:pPr>
            <a:r>
              <a:rPr lang="en" sz="1600">
                <a:solidFill>
                  <a:srgbClr val="FFFFFF"/>
                </a:solidFill>
                <a:highlight>
                  <a:schemeClr val="dk1"/>
                </a:highlight>
                <a:latin typeface="Consolas"/>
                <a:ea typeface="Consolas"/>
                <a:cs typeface="Consolas"/>
                <a:sym typeface="Consolas"/>
              </a:rPr>
              <a:t>    test_df = load_dataset(os.path.join(os.path.dirname(dataset),</a:t>
            </a:r>
            <a:endParaRPr sz="1600">
              <a:solidFill>
                <a:srgbClr val="FFFFFF"/>
              </a:solidFill>
              <a:highlight>
                <a:schemeClr val="dk1"/>
              </a:highlight>
              <a:latin typeface="Consolas"/>
              <a:ea typeface="Consolas"/>
              <a:cs typeface="Consolas"/>
              <a:sym typeface="Consolas"/>
            </a:endParaRPr>
          </a:p>
          <a:p>
            <a:pPr indent="0" lvl="0" marL="0" rtl="0" algn="l">
              <a:lnSpc>
                <a:spcPct val="150000"/>
              </a:lnSpc>
              <a:spcBef>
                <a:spcPts val="0"/>
              </a:spcBef>
              <a:spcAft>
                <a:spcPts val="0"/>
              </a:spcAft>
              <a:buNone/>
            </a:pPr>
            <a:r>
              <a:rPr lang="en" sz="1600">
                <a:solidFill>
                  <a:schemeClr val="dk1"/>
                </a:solidFill>
                <a:highlight>
                  <a:schemeClr val="dk1"/>
                </a:highlight>
                <a:latin typeface="Consolas"/>
                <a:ea typeface="Consolas"/>
                <a:cs typeface="Consolas"/>
                <a:sym typeface="Consolas"/>
              </a:rPr>
              <a:t>                                     </a:t>
            </a:r>
            <a:r>
              <a:rPr lang="en" sz="1600">
                <a:solidFill>
                  <a:srgbClr val="F06292"/>
                </a:solidFill>
                <a:highlight>
                  <a:schemeClr val="dk1"/>
                </a:highlight>
                <a:latin typeface="Consolas"/>
                <a:ea typeface="Consolas"/>
                <a:cs typeface="Consolas"/>
                <a:sym typeface="Consolas"/>
              </a:rPr>
              <a:t>"aclImdb"</a:t>
            </a:r>
            <a:r>
              <a:rPr lang="en" sz="1600">
                <a:solidFill>
                  <a:srgbClr val="FFFFFF"/>
                </a:solidFill>
                <a:highlight>
                  <a:schemeClr val="dk1"/>
                </a:highlight>
                <a:latin typeface="Consolas"/>
                <a:ea typeface="Consolas"/>
                <a:cs typeface="Consolas"/>
                <a:sym typeface="Consolas"/>
              </a:rPr>
              <a:t>,</a:t>
            </a:r>
            <a:r>
              <a:rPr lang="en" sz="1600">
                <a:solidFill>
                  <a:srgbClr val="F06292"/>
                </a:solidFill>
                <a:highlight>
                  <a:schemeClr val="dk1"/>
                </a:highlight>
                <a:latin typeface="Consolas"/>
                <a:ea typeface="Consolas"/>
                <a:cs typeface="Consolas"/>
                <a:sym typeface="Consolas"/>
              </a:rPr>
              <a:t> "test"</a:t>
            </a:r>
            <a:r>
              <a:rPr lang="en" sz="1600">
                <a:solidFill>
                  <a:srgbClr val="FFFFFF"/>
                </a:solidFill>
                <a:highlight>
                  <a:schemeClr val="dk1"/>
                </a:highlight>
                <a:latin typeface="Consolas"/>
                <a:ea typeface="Consolas"/>
                <a:cs typeface="Consolas"/>
                <a:sym typeface="Consolas"/>
              </a:rPr>
              <a:t>))</a:t>
            </a:r>
            <a:endParaRPr sz="1600">
              <a:solidFill>
                <a:srgbClr val="FFFFFF"/>
              </a:solidFill>
              <a:highlight>
                <a:schemeClr val="dk1"/>
              </a:highlight>
              <a:latin typeface="Consolas"/>
              <a:ea typeface="Consolas"/>
              <a:cs typeface="Consolas"/>
              <a:sym typeface="Consolas"/>
            </a:endParaRPr>
          </a:p>
          <a:p>
            <a:pPr indent="0" lvl="0" marL="0" rtl="0" algn="l">
              <a:lnSpc>
                <a:spcPct val="150000"/>
              </a:lnSpc>
              <a:spcBef>
                <a:spcPts val="0"/>
              </a:spcBef>
              <a:spcAft>
                <a:spcPts val="0"/>
              </a:spcAft>
              <a:buNone/>
            </a:pPr>
            <a:r>
              <a:rPr lang="en" sz="1600">
                <a:solidFill>
                  <a:schemeClr val="dk1"/>
                </a:solidFill>
                <a:highlight>
                  <a:schemeClr val="dk1"/>
                </a:highlight>
                <a:latin typeface="Consolas"/>
                <a:ea typeface="Consolas"/>
                <a:cs typeface="Consolas"/>
                <a:sym typeface="Consolas"/>
              </a:rPr>
              <a:t>    </a:t>
            </a:r>
            <a:r>
              <a:rPr lang="en" sz="1600">
                <a:solidFill>
                  <a:srgbClr val="4DD0E1"/>
                </a:solidFill>
                <a:highlight>
                  <a:schemeClr val="dk1"/>
                </a:highlight>
                <a:latin typeface="Consolas"/>
                <a:ea typeface="Consolas"/>
                <a:cs typeface="Consolas"/>
                <a:sym typeface="Consolas"/>
              </a:rPr>
              <a:t>return</a:t>
            </a:r>
            <a:r>
              <a:rPr lang="en" sz="1600">
                <a:solidFill>
                  <a:schemeClr val="dk1"/>
                </a:solidFill>
                <a:highlight>
                  <a:schemeClr val="dk1"/>
                </a:highlight>
                <a:latin typeface="Consolas"/>
                <a:ea typeface="Consolas"/>
                <a:cs typeface="Consolas"/>
                <a:sym typeface="Consolas"/>
              </a:rPr>
              <a:t> </a:t>
            </a:r>
            <a:r>
              <a:rPr lang="en" sz="1600">
                <a:solidFill>
                  <a:srgbClr val="FFFFFF"/>
                </a:solidFill>
                <a:highlight>
                  <a:schemeClr val="dk1"/>
                </a:highlight>
                <a:latin typeface="Consolas"/>
                <a:ea typeface="Consolas"/>
                <a:cs typeface="Consolas"/>
                <a:sym typeface="Consolas"/>
              </a:rPr>
              <a:t>train_df, test_df</a:t>
            </a:r>
            <a:endParaRPr sz="1600">
              <a:solidFill>
                <a:srgbClr val="4DD0E1"/>
              </a:solidFill>
              <a:highlight>
                <a:schemeClr val="dk1"/>
              </a:highlight>
              <a:latin typeface="Consolas"/>
              <a:ea typeface="Consolas"/>
              <a:cs typeface="Consolas"/>
              <a:sym typeface="Consolas"/>
            </a:endParaRPr>
          </a:p>
        </p:txBody>
      </p:sp>
      <p:sp>
        <p:nvSpPr>
          <p:cNvPr id="204" name="Google Shape;204;p36"/>
          <p:cNvSpPr txBox="1"/>
          <p:nvPr>
            <p:ph type="title"/>
          </p:nvPr>
        </p:nvSpPr>
        <p:spPr>
          <a:xfrm>
            <a:off x="417677" y="341875"/>
            <a:ext cx="38079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Getting started with Data</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pic>
        <p:nvPicPr>
          <p:cNvPr id="209" name="Google Shape;209;p37">
            <a:hlinkClick r:id="rId3"/>
          </p:cNvPr>
          <p:cNvPicPr preferRelativeResize="0"/>
          <p:nvPr/>
        </p:nvPicPr>
        <p:blipFill>
          <a:blip r:embed="rId4">
            <a:alphaModFix/>
          </a:blip>
          <a:stretch>
            <a:fillRect/>
          </a:stretch>
        </p:blipFill>
        <p:spPr>
          <a:xfrm>
            <a:off x="3558326" y="2677490"/>
            <a:ext cx="153150" cy="153150"/>
          </a:xfrm>
          <a:prstGeom prst="rect">
            <a:avLst/>
          </a:prstGeom>
          <a:noFill/>
          <a:ln>
            <a:noFill/>
          </a:ln>
        </p:spPr>
      </p:pic>
      <p:pic>
        <p:nvPicPr>
          <p:cNvPr id="210" name="Google Shape;210;p37">
            <a:hlinkClick r:id="rId5"/>
          </p:cNvPr>
          <p:cNvPicPr preferRelativeResize="0"/>
          <p:nvPr/>
        </p:nvPicPr>
        <p:blipFill>
          <a:blip r:embed="rId4">
            <a:alphaModFix/>
          </a:blip>
          <a:stretch>
            <a:fillRect/>
          </a:stretch>
        </p:blipFill>
        <p:spPr>
          <a:xfrm>
            <a:off x="3558326" y="4380425"/>
            <a:ext cx="153150" cy="153150"/>
          </a:xfrm>
          <a:prstGeom prst="rect">
            <a:avLst/>
          </a:prstGeom>
          <a:noFill/>
          <a:ln>
            <a:noFill/>
          </a:ln>
        </p:spPr>
      </p:pic>
      <p:pic>
        <p:nvPicPr>
          <p:cNvPr id="211" name="Google Shape;211;p37"/>
          <p:cNvPicPr preferRelativeResize="0"/>
          <p:nvPr/>
        </p:nvPicPr>
        <p:blipFill rotWithShape="1">
          <a:blip r:embed="rId6">
            <a:alphaModFix/>
          </a:blip>
          <a:srcRect b="16245" l="1033" r="51322" t="35028"/>
          <a:stretch/>
        </p:blipFill>
        <p:spPr>
          <a:xfrm>
            <a:off x="612788" y="1519575"/>
            <a:ext cx="7768377" cy="2104350"/>
          </a:xfrm>
          <a:prstGeom prst="rect">
            <a:avLst/>
          </a:prstGeom>
          <a:noFill/>
          <a:ln>
            <a:noFill/>
          </a:ln>
        </p:spPr>
      </p:pic>
      <p:sp>
        <p:nvSpPr>
          <p:cNvPr id="212" name="Google Shape;212;p37"/>
          <p:cNvSpPr txBox="1"/>
          <p:nvPr>
            <p:ph type="ctrTitle"/>
          </p:nvPr>
        </p:nvSpPr>
        <p:spPr>
          <a:xfrm>
            <a:off x="440794" y="283542"/>
            <a:ext cx="4330800" cy="6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latin typeface="Google Sans"/>
                <a:ea typeface="Google Sans"/>
                <a:cs typeface="Google Sans"/>
                <a:sym typeface="Google Sans"/>
              </a:rPr>
              <a:t>Exploring the Data</a:t>
            </a:r>
            <a:endParaRPr b="1" sz="200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Google AI">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AI">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